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407" r:id="rId3"/>
    <p:sldId id="464" r:id="rId4"/>
    <p:sldId id="315" r:id="rId5"/>
    <p:sldId id="463" r:id="rId6"/>
    <p:sldId id="317" r:id="rId7"/>
    <p:sldId id="417" r:id="rId8"/>
    <p:sldId id="344" r:id="rId9"/>
    <p:sldId id="455" r:id="rId10"/>
    <p:sldId id="297" r:id="rId11"/>
    <p:sldId id="321" r:id="rId12"/>
    <p:sldId id="462" r:id="rId13"/>
    <p:sldId id="465" r:id="rId14"/>
    <p:sldId id="431" r:id="rId15"/>
    <p:sldId id="430" r:id="rId16"/>
    <p:sldId id="300" r:id="rId17"/>
    <p:sldId id="456" r:id="rId18"/>
    <p:sldId id="333" r:id="rId19"/>
    <p:sldId id="458" r:id="rId20"/>
    <p:sldId id="418" r:id="rId21"/>
    <p:sldId id="432" r:id="rId22"/>
    <p:sldId id="457" r:id="rId23"/>
    <p:sldId id="443" r:id="rId24"/>
    <p:sldId id="329" r:id="rId25"/>
    <p:sldId id="257" r:id="rId26"/>
    <p:sldId id="303" r:id="rId27"/>
    <p:sldId id="371" r:id="rId28"/>
    <p:sldId id="433" r:id="rId29"/>
    <p:sldId id="434" r:id="rId30"/>
    <p:sldId id="435" r:id="rId31"/>
    <p:sldId id="437" r:id="rId32"/>
    <p:sldId id="346" r:id="rId33"/>
    <p:sldId id="447" r:id="rId34"/>
    <p:sldId id="377" r:id="rId35"/>
    <p:sldId id="290" r:id="rId36"/>
    <p:sldId id="347" r:id="rId37"/>
    <p:sldId id="422" r:id="rId38"/>
    <p:sldId id="444" r:id="rId39"/>
    <p:sldId id="468" r:id="rId40"/>
    <p:sldId id="400" r:id="rId41"/>
    <p:sldId id="388" r:id="rId42"/>
    <p:sldId id="304" r:id="rId43"/>
    <p:sldId id="281" r:id="rId44"/>
    <p:sldId id="398" r:id="rId45"/>
    <p:sldId id="308" r:id="rId46"/>
    <p:sldId id="293" r:id="rId47"/>
    <p:sldId id="408" r:id="rId48"/>
    <p:sldId id="395" r:id="rId49"/>
    <p:sldId id="467" r:id="rId50"/>
    <p:sldId id="383" r:id="rId51"/>
    <p:sldId id="305" r:id="rId52"/>
    <p:sldId id="387" r:id="rId53"/>
    <p:sldId id="292" r:id="rId54"/>
    <p:sldId id="390" r:id="rId55"/>
    <p:sldId id="291" r:id="rId56"/>
    <p:sldId id="277" r:id="rId57"/>
    <p:sldId id="370" r:id="rId58"/>
    <p:sldId id="306" r:id="rId59"/>
    <p:sldId id="327" r:id="rId60"/>
    <p:sldId id="354" r:id="rId61"/>
    <p:sldId id="307" r:id="rId62"/>
    <p:sldId id="324" r:id="rId63"/>
    <p:sldId id="302" r:id="rId64"/>
    <p:sldId id="361" r:id="rId65"/>
    <p:sldId id="367" r:id="rId66"/>
    <p:sldId id="310" r:id="rId67"/>
    <p:sldId id="441" r:id="rId68"/>
    <p:sldId id="326" r:id="rId69"/>
    <p:sldId id="380" r:id="rId70"/>
    <p:sldId id="384" r:id="rId71"/>
    <p:sldId id="373" r:id="rId72"/>
    <p:sldId id="429" r:id="rId73"/>
    <p:sldId id="445" r:id="rId74"/>
    <p:sldId id="428" r:id="rId75"/>
    <p:sldId id="452" r:id="rId76"/>
    <p:sldId id="374" r:id="rId77"/>
    <p:sldId id="328" r:id="rId78"/>
    <p:sldId id="469" r:id="rId79"/>
    <p:sldId id="466" r:id="rId80"/>
    <p:sldId id="415" r:id="rId8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FB4FD6-64AE-4DEC-B86C-B5481CC78178}">
          <p14:sldIdLst>
            <p14:sldId id="256"/>
            <p14:sldId id="407"/>
            <p14:sldId id="464"/>
            <p14:sldId id="315"/>
            <p14:sldId id="463"/>
            <p14:sldId id="317"/>
            <p14:sldId id="417"/>
            <p14:sldId id="344"/>
            <p14:sldId id="455"/>
            <p14:sldId id="297"/>
            <p14:sldId id="321"/>
            <p14:sldId id="462"/>
            <p14:sldId id="465"/>
            <p14:sldId id="431"/>
            <p14:sldId id="430"/>
            <p14:sldId id="300"/>
            <p14:sldId id="456"/>
            <p14:sldId id="333"/>
            <p14:sldId id="458"/>
            <p14:sldId id="418"/>
            <p14:sldId id="432"/>
            <p14:sldId id="457"/>
            <p14:sldId id="443"/>
            <p14:sldId id="329"/>
            <p14:sldId id="257"/>
            <p14:sldId id="303"/>
            <p14:sldId id="371"/>
            <p14:sldId id="433"/>
            <p14:sldId id="434"/>
            <p14:sldId id="435"/>
            <p14:sldId id="437"/>
            <p14:sldId id="346"/>
            <p14:sldId id="447"/>
            <p14:sldId id="377"/>
            <p14:sldId id="290"/>
            <p14:sldId id="347"/>
            <p14:sldId id="422"/>
            <p14:sldId id="444"/>
            <p14:sldId id="468"/>
            <p14:sldId id="400"/>
            <p14:sldId id="388"/>
            <p14:sldId id="304"/>
            <p14:sldId id="281"/>
            <p14:sldId id="398"/>
            <p14:sldId id="308"/>
            <p14:sldId id="293"/>
            <p14:sldId id="408"/>
          </p14:sldIdLst>
        </p14:section>
        <p14:section name="Untitled Section" id="{2BBCA8A4-1B96-483D-970A-34EFBEEEB813}">
          <p14:sldIdLst>
            <p14:sldId id="395"/>
            <p14:sldId id="467"/>
            <p14:sldId id="383"/>
            <p14:sldId id="305"/>
            <p14:sldId id="387"/>
            <p14:sldId id="292"/>
            <p14:sldId id="390"/>
            <p14:sldId id="291"/>
            <p14:sldId id="277"/>
            <p14:sldId id="370"/>
            <p14:sldId id="306"/>
            <p14:sldId id="327"/>
            <p14:sldId id="354"/>
            <p14:sldId id="307"/>
            <p14:sldId id="324"/>
            <p14:sldId id="302"/>
            <p14:sldId id="361"/>
            <p14:sldId id="367"/>
            <p14:sldId id="310"/>
            <p14:sldId id="441"/>
            <p14:sldId id="326"/>
            <p14:sldId id="380"/>
            <p14:sldId id="384"/>
            <p14:sldId id="373"/>
            <p14:sldId id="429"/>
            <p14:sldId id="445"/>
            <p14:sldId id="428"/>
            <p14:sldId id="452"/>
            <p14:sldId id="374"/>
            <p14:sldId id="328"/>
            <p14:sldId id="469"/>
            <p14:sldId id="466"/>
            <p14:sldId id="41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65" d="100"/>
          <a:sy n="65" d="100"/>
        </p:scale>
        <p:origin x="-1506" y="-6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F342E58-1737-4B18-977C-1D5DAE972FCA}" type="datetimeFigureOut">
              <a:rPr lang="en-US" smtClean="0"/>
              <a:t>7/28/2019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4ADECE0-1220-4287-BECD-C5EEB1461979}" type="slidenum">
              <a:rPr lang="en-US" smtClean="0"/>
              <a:t>‹#›</a:t>
            </a:fld>
            <a:endParaRPr lang="en-US"/>
          </a:p>
        </p:txBody>
      </p:sp>
      <p:grpSp>
        <p:nvGrpSpPr>
          <p:cNvPr id="8" name="Group 7"/>
          <p:cNvGrpSpPr/>
          <p:nvPr/>
        </p:nvGrpSpPr>
        <p:grpSpPr>
          <a:xfrm>
            <a:off x="1592135" y="1342065"/>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94524" y="499095"/>
            <a:ext cx="9036424" cy="1059249"/>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dirty="0"/>
              <a:t>Click to edit M</a:t>
            </a:r>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42E58-1737-4B18-977C-1D5DAE972FCA}"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DECE0-1220-4287-BECD-C5EEB1461979}" type="slidenum">
              <a:rPr lang="en-US" smtClean="0"/>
              <a:t>‹#›</a:t>
            </a:fld>
            <a:endParaRPr lang="en-US"/>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42E58-1737-4B18-977C-1D5DAE972FCA}"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DECE0-1220-4287-BECD-C5EEB1461979}" type="slidenum">
              <a:rPr lang="en-US" smtClean="0"/>
              <a:t>‹#›</a:t>
            </a:fld>
            <a:endParaRPr lang="en-US"/>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side Cover">
    <p:spTree>
      <p:nvGrpSpPr>
        <p:cNvPr id="1" name=""/>
        <p:cNvGrpSpPr/>
        <p:nvPr/>
      </p:nvGrpSpPr>
      <p:grpSpPr>
        <a:xfrm>
          <a:off x="0" y="0"/>
          <a:ext cx="0" cy="0"/>
          <a:chOff x="0" y="0"/>
          <a:chExt cx="0" cy="0"/>
        </a:xfrm>
      </p:grpSpPr>
      <p:sp>
        <p:nvSpPr>
          <p:cNvPr id="21" name="Image"/>
          <p:cNvSpPr>
            <a:spLocks noGrp="1"/>
          </p:cNvSpPr>
          <p:nvPr>
            <p:ph type="pic" idx="13"/>
          </p:nvPr>
        </p:nvSpPr>
        <p:spPr>
          <a:xfrm>
            <a:off x="702469" y="571500"/>
            <a:ext cx="10763250" cy="4375547"/>
          </a:xfrm>
          <a:prstGeom prst="rect">
            <a:avLst/>
          </a:prstGeom>
          <a:ln w="9525">
            <a:round/>
          </a:ln>
        </p:spPr>
        <p:txBody>
          <a:bodyPr lIns="91439" tIns="45719" rIns="91439" bIns="45719" anchor="t">
            <a:noAutofit/>
          </a:bodyPr>
          <a:lstStyle/>
          <a:p>
            <a:endParaRPr/>
          </a:p>
        </p:txBody>
      </p:sp>
      <p:sp>
        <p:nvSpPr>
          <p:cNvPr id="22" name="Title Text"/>
          <p:cNvSpPr>
            <a:spLocks noGrp="1"/>
          </p:cNvSpPr>
          <p:nvPr>
            <p:ph type="title"/>
          </p:nvPr>
        </p:nvSpPr>
        <p:spPr>
          <a:xfrm>
            <a:off x="714375" y="4947047"/>
            <a:ext cx="10763250" cy="946547"/>
          </a:xfrm>
          <a:prstGeom prst="rect">
            <a:avLst/>
          </a:prstGeom>
        </p:spPr>
        <p:txBody>
          <a:bodyPr/>
          <a:lstStyle/>
          <a:p>
            <a:r>
              <a:t>Title Text</a:t>
            </a:r>
          </a:p>
        </p:txBody>
      </p:sp>
      <p:sp>
        <p:nvSpPr>
          <p:cNvPr id="23" name="Body Level One…"/>
          <p:cNvSpPr>
            <a:spLocks noGrp="1"/>
          </p:cNvSpPr>
          <p:nvPr>
            <p:ph type="body" sz="quarter" idx="1"/>
          </p:nvPr>
        </p:nvSpPr>
        <p:spPr>
          <a:xfrm>
            <a:off x="714375" y="5893594"/>
            <a:ext cx="10763250" cy="669727"/>
          </a:xfrm>
          <a:prstGeom prst="rect">
            <a:avLst/>
          </a:prstGeom>
        </p:spPr>
        <p:txBody>
          <a:bodyPr/>
          <a:lstStyle>
            <a:lvl1pPr marL="0" indent="0" algn="ctr">
              <a:spcBef>
                <a:spcPts val="0"/>
              </a:spcBef>
              <a:buSzTx/>
              <a:buNone/>
              <a:defRPr sz="2531" i="1"/>
            </a:lvl1pPr>
            <a:lvl2pPr marL="0" indent="160729" algn="ctr">
              <a:spcBef>
                <a:spcPts val="0"/>
              </a:spcBef>
              <a:buSzTx/>
              <a:buNone/>
              <a:defRPr sz="2531" i="1"/>
            </a:lvl2pPr>
            <a:lvl3pPr marL="0" indent="321457" algn="ctr">
              <a:spcBef>
                <a:spcPts val="0"/>
              </a:spcBef>
              <a:buSzTx/>
              <a:buNone/>
              <a:defRPr sz="2531" i="1"/>
            </a:lvl3pPr>
            <a:lvl4pPr marL="0" indent="482186" algn="ctr">
              <a:spcBef>
                <a:spcPts val="0"/>
              </a:spcBef>
              <a:buSzTx/>
              <a:buNone/>
              <a:defRPr sz="2531" i="1"/>
            </a:lvl4pPr>
            <a:lvl5pPr marL="0" indent="642915" algn="ctr">
              <a:spcBef>
                <a:spcPts val="0"/>
              </a:spcBef>
              <a:buSzTx/>
              <a:buNone/>
              <a:defRPr sz="2531" i="1"/>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a:spLocks noGrp="1"/>
          </p:cNvSpPr>
          <p:nvPr>
            <p:ph type="sldNum" sz="quarter" idx="2"/>
          </p:nvPr>
        </p:nvSpPr>
        <p:spPr>
          <a:xfrm>
            <a:off x="5929312" y="6429375"/>
            <a:ext cx="321470" cy="25003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61708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342E58-1737-4B18-977C-1D5DAE972FCA}"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DECE0-1220-4287-BECD-C5EEB1461979}" type="slidenum">
              <a:rPr lang="en-US" smtClean="0"/>
              <a:t>‹#›</a:t>
            </a:fld>
            <a:endParaRPr lang="en-US"/>
          </a:p>
        </p:txBody>
      </p:sp>
      <p:sp>
        <p:nvSpPr>
          <p:cNvPr id="11" name="Title 10"/>
          <p:cNvSpPr>
            <a:spLocks noGrp="1"/>
          </p:cNvSpPr>
          <p:nvPr>
            <p:ph type="title"/>
          </p:nvPr>
        </p:nvSpPr>
        <p:spPr>
          <a:xfrm>
            <a:off x="905108" y="196669"/>
            <a:ext cx="10341684" cy="1054250"/>
          </a:xfrm>
        </p:spPr>
        <p:txBody>
          <a:bodyPr/>
          <a:lstStyle/>
          <a:p>
            <a:r>
              <a:rPr lang="en-US" dirty="0"/>
              <a:t>Click to edit Master title style</a:t>
            </a:r>
          </a:p>
        </p:txBody>
      </p:sp>
      <p:grpSp>
        <p:nvGrpSpPr>
          <p:cNvPr id="12" name="Group 11"/>
          <p:cNvGrpSpPr/>
          <p:nvPr/>
        </p:nvGrpSpPr>
        <p:grpSpPr>
          <a:xfrm>
            <a:off x="1564515" y="853689"/>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42E58-1737-4B18-977C-1D5DAE972FCA}" type="datetimeFigureOut">
              <a:rPr lang="en-US" smtClean="0"/>
              <a:t>7/28/2019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DECE0-1220-4287-BECD-C5EEB14619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F342E58-1737-4B18-977C-1D5DAE972FCA}"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DECE0-1220-4287-BECD-C5EEB1461979}"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342E58-1737-4B18-977C-1D5DAE972FCA}" type="datetimeFigureOut">
              <a:rPr lang="en-US" smtClean="0"/>
              <a:t>7/28/2019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DECE0-1220-4287-BECD-C5EEB1461979}" type="slidenum">
              <a:rPr lang="en-US" smtClean="0"/>
              <a:t>‹#›</a:t>
            </a:fld>
            <a:endParaRPr lang="en-US"/>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342E58-1737-4B18-977C-1D5DAE972FCA}" type="datetimeFigureOut">
              <a:rPr lang="en-US" smtClean="0"/>
              <a:t>7/28/2019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DECE0-1220-4287-BECD-C5EEB1461979}" type="slidenum">
              <a:rPr lang="en-US" smtClean="0"/>
              <a:t>‹#›</a:t>
            </a:fld>
            <a:endParaRPr lang="en-US"/>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42E58-1737-4B18-977C-1D5DAE972FCA}" type="datetimeFigureOut">
              <a:rPr lang="en-US" smtClean="0"/>
              <a:t>7/28/2019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DECE0-1220-4287-BECD-C5EEB14619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42E58-1737-4B18-977C-1D5DAE972FCA}"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DECE0-1220-4287-BECD-C5EEB14619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342E58-1737-4B18-977C-1D5DAE972FCA}" type="datetimeFigureOut">
              <a:rPr lang="en-US" smtClean="0"/>
              <a:t>7/28/2019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DECE0-1220-4287-BECD-C5EEB14619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4F342E58-1737-4B18-977C-1D5DAE972FCA}" type="datetimeFigureOut">
              <a:rPr lang="en-US" smtClean="0"/>
              <a:t>7/28/2019</a:t>
            </a:fld>
            <a:endParaRPr lang="en-US"/>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44ADECE0-1220-4287-BECD-C5EEB14619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lds.org/general-conference/2018/04/revelation-for-the-church-revelation-for-our-lives?lang=e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lds.org/scriptures/bofm/1-ne/14.14?lang=eng#13"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mormon.org/values/famil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28" y="584823"/>
            <a:ext cx="10254343" cy="2387600"/>
          </a:xfrm>
        </p:spPr>
        <p:txBody>
          <a:bodyPr>
            <a:normAutofit fontScale="90000"/>
          </a:bodyPr>
          <a:lstStyle/>
          <a:p>
            <a:r>
              <a:rPr lang="en-US" dirty="0"/>
              <a:t>Prophesy Fulfilled</a:t>
            </a: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endParaRPr lang="en-US" sz="2200" dirty="0"/>
          </a:p>
        </p:txBody>
      </p:sp>
      <p:sp>
        <p:nvSpPr>
          <p:cNvPr id="4" name="Subtitle 3"/>
          <p:cNvSpPr>
            <a:spLocks noGrp="1"/>
          </p:cNvSpPr>
          <p:nvPr>
            <p:ph type="subTitle" idx="1"/>
          </p:nvPr>
        </p:nvSpPr>
        <p:spPr>
          <a:xfrm>
            <a:off x="1901536" y="3429000"/>
            <a:ext cx="8208819" cy="2036617"/>
          </a:xfrm>
        </p:spPr>
        <p:txBody>
          <a:bodyPr>
            <a:normAutofit fontScale="92500"/>
          </a:bodyPr>
          <a:lstStyle/>
          <a:p>
            <a:r>
              <a:rPr lang="en-US" sz="2800" dirty="0">
                <a:effectLst/>
              </a:rPr>
              <a:t>The Savior foretold the signs of His second coming—</a:t>
            </a:r>
            <a:br>
              <a:rPr lang="en-US" sz="2800" dirty="0">
                <a:effectLst/>
              </a:rPr>
            </a:br>
            <a:r>
              <a:rPr lang="en-US" sz="2800" dirty="0">
                <a:effectLst/>
              </a:rPr>
              <a:t>are those signs fulfilled? </a:t>
            </a:r>
            <a:r>
              <a:rPr lang="en-US" dirty="0">
                <a:effectLst/>
              </a:rPr>
              <a:t/>
            </a:r>
            <a:br>
              <a:rPr lang="en-US" dirty="0">
                <a:effectLst/>
              </a:rPr>
            </a:br>
            <a:endParaRPr lang="en-US" dirty="0">
              <a:effectLst/>
            </a:endParaRPr>
          </a:p>
          <a:p>
            <a:r>
              <a:rPr lang="en-US" dirty="0">
                <a:effectLst/>
              </a:rPr>
              <a:t/>
            </a:r>
            <a:br>
              <a:rPr lang="en-US" dirty="0">
                <a:effectLst/>
              </a:rPr>
            </a:br>
            <a:endParaRPr lang="en-US" dirty="0"/>
          </a:p>
        </p:txBody>
      </p:sp>
    </p:spTree>
    <p:extLst>
      <p:ext uri="{BB962C8B-B14F-4D97-AF65-F5344CB8AC3E}">
        <p14:creationId xmlns:p14="http://schemas.microsoft.com/office/powerpoint/2010/main" val="211746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562868"/>
            <a:ext cx="11155679" cy="5098463"/>
          </a:xfrm>
        </p:spPr>
        <p:txBody>
          <a:bodyPr>
            <a:normAutofit lnSpcReduction="10000"/>
          </a:bodyPr>
          <a:lstStyle/>
          <a:p>
            <a:pPr lvl="1">
              <a:lnSpc>
                <a:spcPct val="120000"/>
              </a:lnSpc>
              <a:spcBef>
                <a:spcPts val="600"/>
              </a:spcBef>
            </a:pPr>
            <a:r>
              <a:rPr lang="en-US" sz="2400" dirty="0"/>
              <a:t>…signs in the sun, and in the moon and in the stars;</a:t>
            </a:r>
            <a:br>
              <a:rPr lang="en-US" sz="2400" dirty="0"/>
            </a:br>
            <a:r>
              <a:rPr lang="en-US" sz="2400" dirty="0"/>
              <a:t> </a:t>
            </a:r>
            <a:r>
              <a:rPr lang="en-US" sz="2400" b="1" dirty="0">
                <a:solidFill>
                  <a:srgbClr val="00B050"/>
                </a:solidFill>
              </a:rPr>
              <a:t>CELESTIAL SIGNS </a:t>
            </a:r>
          </a:p>
          <a:p>
            <a:pPr lvl="1">
              <a:lnSpc>
                <a:spcPct val="120000"/>
              </a:lnSpc>
              <a:spcBef>
                <a:spcPts val="600"/>
              </a:spcBef>
            </a:pPr>
            <a:r>
              <a:rPr lang="en-US" sz="2400" dirty="0"/>
              <a:t>and upon the earth distress of nations, with perplexity; </a:t>
            </a:r>
            <a:br>
              <a:rPr lang="en-US" sz="2400" dirty="0"/>
            </a:br>
            <a:r>
              <a:rPr lang="en-US" sz="2400" dirty="0"/>
              <a:t> </a:t>
            </a:r>
            <a:r>
              <a:rPr lang="en-US" sz="2400" b="1" dirty="0">
                <a:solidFill>
                  <a:srgbClr val="00B050"/>
                </a:solidFill>
              </a:rPr>
              <a:t>DISTRESS OF NATIONS</a:t>
            </a:r>
          </a:p>
          <a:p>
            <a:pPr lvl="1">
              <a:lnSpc>
                <a:spcPct val="120000"/>
              </a:lnSpc>
              <a:spcBef>
                <a:spcPts val="600"/>
              </a:spcBef>
            </a:pPr>
            <a:r>
              <a:rPr lang="en-US" sz="2400" dirty="0"/>
              <a:t>the sea and waves roaring; (The earth also shall be troubled, and the waters of the great deep;)</a:t>
            </a:r>
            <a:br>
              <a:rPr lang="en-US" sz="2400" dirty="0"/>
            </a:br>
            <a:r>
              <a:rPr lang="en-US" sz="2400" b="1" dirty="0">
                <a:solidFill>
                  <a:srgbClr val="00B050"/>
                </a:solidFill>
              </a:rPr>
              <a:t>NATURAL DISASTER </a:t>
            </a:r>
          </a:p>
          <a:p>
            <a:pPr lvl="1">
              <a:lnSpc>
                <a:spcPct val="120000"/>
              </a:lnSpc>
              <a:spcBef>
                <a:spcPts val="600"/>
              </a:spcBef>
            </a:pPr>
            <a:r>
              <a:rPr lang="en-US" sz="2400" dirty="0"/>
              <a:t>Men’s hearts failing them for fear, and for looking after those things which are coming on the earth: for the powers of heaven shall be shaken.</a:t>
            </a:r>
            <a:br>
              <a:rPr lang="en-US" sz="2400" dirty="0"/>
            </a:br>
            <a:r>
              <a:rPr lang="en-US" sz="2400" dirty="0"/>
              <a:t> </a:t>
            </a:r>
            <a:r>
              <a:rPr lang="en-US" sz="2400" b="1" dirty="0">
                <a:solidFill>
                  <a:srgbClr val="00B050"/>
                </a:solidFill>
              </a:rPr>
              <a:t>FEAR FROM EVENTS AND HEAVEN’S POWER SHAKEN</a:t>
            </a:r>
          </a:p>
          <a:p>
            <a:pPr lvl="1">
              <a:spcBef>
                <a:spcPts val="600"/>
              </a:spcBef>
            </a:pPr>
            <a:r>
              <a:rPr lang="en-US" sz="2400" dirty="0">
                <a:solidFill>
                  <a:schemeClr val="accent1"/>
                </a:solidFill>
              </a:rPr>
              <a:t>And then shall they see the Son of man coming in a cloud with power and great glory. </a:t>
            </a:r>
          </a:p>
          <a:p>
            <a:pPr marL="777240" lvl="2" indent="0">
              <a:buNone/>
            </a:pPr>
            <a:endParaRPr lang="en-US" dirty="0"/>
          </a:p>
        </p:txBody>
      </p:sp>
      <p:sp>
        <p:nvSpPr>
          <p:cNvPr id="2" name="Title 1"/>
          <p:cNvSpPr>
            <a:spLocks noGrp="1"/>
          </p:cNvSpPr>
          <p:nvPr>
            <p:ph type="title"/>
          </p:nvPr>
        </p:nvSpPr>
        <p:spPr/>
        <p:txBody>
          <a:bodyPr/>
          <a:lstStyle/>
          <a:p>
            <a:r>
              <a:rPr lang="en-US" sz="4000" dirty="0"/>
              <a:t>Watch for These Signs</a:t>
            </a:r>
          </a:p>
        </p:txBody>
      </p:sp>
    </p:spTree>
    <p:extLst>
      <p:ext uri="{BB962C8B-B14F-4D97-AF65-F5344CB8AC3E}">
        <p14:creationId xmlns:p14="http://schemas.microsoft.com/office/powerpoint/2010/main" val="39891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881554"/>
            <a:ext cx="11325497" cy="4976446"/>
          </a:xfrm>
        </p:spPr>
        <p:txBody>
          <a:bodyPr>
            <a:normAutofit/>
          </a:bodyPr>
          <a:lstStyle/>
          <a:p>
            <a:pPr lvl="1"/>
            <a:r>
              <a:rPr lang="en-US" sz="2400" dirty="0"/>
              <a:t>Luke 21: 29 And he </a:t>
            </a:r>
            <a:r>
              <a:rPr lang="en-US" sz="2400" dirty="0" err="1"/>
              <a:t>spake</a:t>
            </a:r>
            <a:r>
              <a:rPr lang="en-US" sz="2400" dirty="0"/>
              <a:t> to them a parable; Behold the fig tree, and all the trees;</a:t>
            </a:r>
          </a:p>
          <a:p>
            <a:pPr lvl="1"/>
            <a:r>
              <a:rPr lang="en-US" sz="2400" dirty="0"/>
              <a:t>30 When they now shoot forth, ye see and know of your own selves that </a:t>
            </a:r>
            <a:r>
              <a:rPr lang="en-US" sz="2400" b="1" dirty="0"/>
              <a:t>summer is now nigh</a:t>
            </a:r>
            <a:r>
              <a:rPr lang="en-US" sz="2400" dirty="0"/>
              <a:t> at hand.</a:t>
            </a:r>
          </a:p>
          <a:p>
            <a:pPr lvl="1"/>
            <a:r>
              <a:rPr lang="en-US" sz="2400" dirty="0"/>
              <a:t>31 So likewise ye, when ye </a:t>
            </a:r>
            <a:r>
              <a:rPr lang="en-US" sz="2400" b="1" dirty="0">
                <a:solidFill>
                  <a:srgbClr val="00B050"/>
                </a:solidFill>
              </a:rPr>
              <a:t>see these things come to pass</a:t>
            </a:r>
            <a:r>
              <a:rPr lang="en-US" sz="2400" dirty="0"/>
              <a:t>, know ye that the kingdom of God is nigh at hand.</a:t>
            </a:r>
            <a:br>
              <a:rPr lang="en-US" sz="2400" dirty="0"/>
            </a:br>
            <a:endParaRPr lang="en-US" sz="2400" dirty="0"/>
          </a:p>
          <a:p>
            <a:pPr lvl="1"/>
            <a:r>
              <a:rPr lang="en-US" sz="2400" dirty="0">
                <a:solidFill>
                  <a:srgbClr val="00B050"/>
                </a:solidFill>
              </a:rPr>
              <a:t>When what things come to pass? THE SIGNS</a:t>
            </a:r>
          </a:p>
          <a:p>
            <a:pPr marL="411480" lvl="1" indent="0">
              <a:buNone/>
            </a:pPr>
            <a:endParaRPr lang="en-US" dirty="0">
              <a:solidFill>
                <a:schemeClr val="accent1"/>
              </a:solidFill>
            </a:endParaRPr>
          </a:p>
        </p:txBody>
      </p:sp>
      <p:sp>
        <p:nvSpPr>
          <p:cNvPr id="2" name="Title 1"/>
          <p:cNvSpPr>
            <a:spLocks noGrp="1"/>
          </p:cNvSpPr>
          <p:nvPr>
            <p:ph type="title"/>
          </p:nvPr>
        </p:nvSpPr>
        <p:spPr/>
        <p:txBody>
          <a:bodyPr/>
          <a:lstStyle/>
          <a:p>
            <a:r>
              <a:rPr lang="en-US" sz="4000" dirty="0"/>
              <a:t>The Parable of the Fig Tree</a:t>
            </a:r>
          </a:p>
        </p:txBody>
      </p:sp>
    </p:spTree>
    <p:extLst>
      <p:ext uri="{BB962C8B-B14F-4D97-AF65-F5344CB8AC3E}">
        <p14:creationId xmlns:p14="http://schemas.microsoft.com/office/powerpoint/2010/main" val="34234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325497" cy="5172891"/>
          </a:xfrm>
        </p:spPr>
        <p:txBody>
          <a:bodyPr>
            <a:normAutofit/>
          </a:bodyPr>
          <a:lstStyle/>
          <a:p>
            <a:pPr lvl="1"/>
            <a:r>
              <a:rPr lang="en-US" sz="2800" dirty="0">
                <a:solidFill>
                  <a:schemeClr val="tx2"/>
                </a:solidFill>
              </a:rPr>
              <a:t>Christ says “of that day and that hour </a:t>
            </a:r>
            <a:r>
              <a:rPr lang="en-US" sz="2800" dirty="0" err="1">
                <a:solidFill>
                  <a:schemeClr val="tx2"/>
                </a:solidFill>
              </a:rPr>
              <a:t>knoweth</a:t>
            </a:r>
            <a:r>
              <a:rPr lang="en-US" sz="2800" dirty="0">
                <a:solidFill>
                  <a:schemeClr val="tx2"/>
                </a:solidFill>
              </a:rPr>
              <a:t> no man” but immediately and repeatedly refers to the generation that will witness His coming</a:t>
            </a:r>
            <a:r>
              <a:rPr lang="en-US" sz="2400" dirty="0">
                <a:solidFill>
                  <a:schemeClr val="accent1"/>
                </a:solidFill>
              </a:rPr>
              <a:t/>
            </a:r>
            <a:br>
              <a:rPr lang="en-US" sz="2400" dirty="0">
                <a:solidFill>
                  <a:schemeClr val="accent1"/>
                </a:solidFill>
              </a:rPr>
            </a:br>
            <a:endParaRPr lang="en-US" sz="2400" dirty="0">
              <a:solidFill>
                <a:schemeClr val="accent1"/>
              </a:solidFill>
            </a:endParaRPr>
          </a:p>
          <a:p>
            <a:pPr lvl="1"/>
            <a:r>
              <a:rPr lang="en-US" sz="2400" dirty="0"/>
              <a:t>32 Verily I say unto you, this </a:t>
            </a:r>
            <a:r>
              <a:rPr lang="en-US" sz="2400" dirty="0">
                <a:solidFill>
                  <a:srgbClr val="00B050"/>
                </a:solidFill>
              </a:rPr>
              <a:t>generation</a:t>
            </a:r>
            <a:r>
              <a:rPr lang="en-US" sz="2400" dirty="0"/>
              <a:t>, (JST: </a:t>
            </a:r>
            <a:r>
              <a:rPr lang="en-US" sz="2400" b="1" dirty="0"/>
              <a:t>the </a:t>
            </a:r>
            <a:r>
              <a:rPr lang="en-US" sz="2400" dirty="0">
                <a:solidFill>
                  <a:srgbClr val="00B050"/>
                </a:solidFill>
              </a:rPr>
              <a:t>generation</a:t>
            </a:r>
            <a:r>
              <a:rPr lang="en-US" sz="2400" b="1" dirty="0"/>
              <a:t> when the times of the Gentiles be fulfilled</a:t>
            </a:r>
            <a:r>
              <a:rPr lang="en-US" sz="2400" dirty="0"/>
              <a:t>), shall not pass away, till all be fulfilled. </a:t>
            </a:r>
            <a:r>
              <a:rPr lang="en-US" sz="2400" dirty="0">
                <a:solidFill>
                  <a:schemeClr val="tx1"/>
                </a:solidFill>
              </a:rPr>
              <a:t>Heaven and earth shall pass away: but </a:t>
            </a:r>
            <a:r>
              <a:rPr lang="en-US" sz="2400" u="sng" dirty="0">
                <a:solidFill>
                  <a:schemeClr val="tx1"/>
                </a:solidFill>
              </a:rPr>
              <a:t>my words shall not pass away</a:t>
            </a:r>
            <a:r>
              <a:rPr lang="en-US" sz="2400" dirty="0">
                <a:solidFill>
                  <a:schemeClr val="tx1"/>
                </a:solidFill>
              </a:rPr>
              <a:t>. </a:t>
            </a:r>
          </a:p>
          <a:p>
            <a:pPr lvl="1"/>
            <a:r>
              <a:rPr lang="en-US" sz="2400" dirty="0">
                <a:solidFill>
                  <a:schemeClr val="tx1"/>
                </a:solidFill>
              </a:rPr>
              <a:t>Pres. Benson: The “times of the Gentiles” refers to that period of time extending from when the gospel was restored to the world (1830)”</a:t>
            </a:r>
            <a:r>
              <a:rPr lang="en-US" dirty="0">
                <a:solidFill>
                  <a:schemeClr val="tx1"/>
                </a:solidFill>
              </a:rPr>
              <a:t/>
            </a:r>
            <a:br>
              <a:rPr lang="en-US" dirty="0">
                <a:solidFill>
                  <a:schemeClr val="tx1"/>
                </a:solidFill>
              </a:rPr>
            </a:br>
            <a:endParaRPr lang="en-US" dirty="0">
              <a:solidFill>
                <a:schemeClr val="tx1"/>
              </a:solidFill>
            </a:endParaRPr>
          </a:p>
          <a:p>
            <a:pPr lvl="1"/>
            <a:r>
              <a:rPr lang="en-US" sz="2400" dirty="0">
                <a:solidFill>
                  <a:schemeClr val="tx2"/>
                </a:solidFill>
              </a:rPr>
              <a:t>When is the time of the Gentiles fulfilled? </a:t>
            </a:r>
          </a:p>
          <a:p>
            <a:pPr marL="411480" lvl="1" indent="0">
              <a:buNone/>
            </a:pPr>
            <a:endParaRPr lang="en-US" dirty="0">
              <a:solidFill>
                <a:schemeClr val="accent1"/>
              </a:solidFill>
            </a:endParaRPr>
          </a:p>
        </p:txBody>
      </p:sp>
      <p:sp>
        <p:nvSpPr>
          <p:cNvPr id="2" name="Title 1"/>
          <p:cNvSpPr>
            <a:spLocks noGrp="1"/>
          </p:cNvSpPr>
          <p:nvPr>
            <p:ph type="title"/>
          </p:nvPr>
        </p:nvSpPr>
        <p:spPr/>
        <p:txBody>
          <a:bodyPr/>
          <a:lstStyle/>
          <a:p>
            <a:r>
              <a:rPr lang="en-US" sz="4000" dirty="0"/>
              <a:t>Time of the Gentiles</a:t>
            </a:r>
          </a:p>
        </p:txBody>
      </p:sp>
    </p:spTree>
    <p:extLst>
      <p:ext uri="{BB962C8B-B14F-4D97-AF65-F5344CB8AC3E}">
        <p14:creationId xmlns:p14="http://schemas.microsoft.com/office/powerpoint/2010/main" val="412602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325497" cy="5172891"/>
          </a:xfrm>
        </p:spPr>
        <p:txBody>
          <a:bodyPr>
            <a:normAutofit/>
          </a:bodyPr>
          <a:lstStyle/>
          <a:p>
            <a:pPr lvl="1"/>
            <a:r>
              <a:rPr lang="en-US" sz="2400" dirty="0"/>
              <a:t>Luke 21: 24 And Jerusalem shall be trodden down of the Gentiles, </a:t>
            </a:r>
            <a:r>
              <a:rPr lang="en-US" sz="2400" b="1" dirty="0"/>
              <a:t>until the times of the Gentiles be fulfilled</a:t>
            </a:r>
            <a:endParaRPr lang="en-US" sz="2400" dirty="0"/>
          </a:p>
          <a:p>
            <a:pPr lvl="1"/>
            <a:r>
              <a:rPr lang="en-US" sz="2400" dirty="0">
                <a:solidFill>
                  <a:schemeClr val="tx1"/>
                </a:solidFill>
              </a:rPr>
              <a:t>D&amp;C 45:24-25 And this I have told you concerning Jerusalem; and when that day shall come (destruction of the temple), shall a remnant be scattered among all nations; But they shall be gathered again; but they shall remain (scattered) until the times of the Gentiles be fulfilled.</a:t>
            </a:r>
          </a:p>
          <a:p>
            <a:pPr lvl="1"/>
            <a:r>
              <a:rPr lang="en-US" sz="2400" dirty="0">
                <a:solidFill>
                  <a:srgbClr val="00B050"/>
                </a:solidFill>
              </a:rPr>
              <a:t>Gentiles populated Jerusalem until 1967 when the Jews returned. So, if the times of the gentiles was fulfilled, that generation will not pass away until all is fulfilled. </a:t>
            </a:r>
            <a:endParaRPr lang="en-US" sz="2400" dirty="0">
              <a:solidFill>
                <a:schemeClr val="accent1"/>
              </a:solidFill>
            </a:endParaRPr>
          </a:p>
          <a:p>
            <a:pPr lvl="1"/>
            <a:r>
              <a:rPr lang="en-US" sz="2400" dirty="0">
                <a:solidFill>
                  <a:srgbClr val="00B050"/>
                </a:solidFill>
              </a:rPr>
              <a:t>What is the significance of </a:t>
            </a:r>
            <a:r>
              <a:rPr lang="en-US" sz="2400" b="1" dirty="0">
                <a:solidFill>
                  <a:schemeClr val="accent1"/>
                </a:solidFill>
              </a:rPr>
              <a:t>generations</a:t>
            </a:r>
            <a:r>
              <a:rPr lang="en-US" sz="2400" dirty="0">
                <a:solidFill>
                  <a:srgbClr val="00B050"/>
                </a:solidFill>
              </a:rPr>
              <a:t>?</a:t>
            </a:r>
          </a:p>
          <a:p>
            <a:pPr lvl="2"/>
            <a:r>
              <a:rPr lang="en-US" sz="2200" dirty="0">
                <a:solidFill>
                  <a:srgbClr val="00B050"/>
                </a:solidFill>
              </a:rPr>
              <a:t>Prophesies and powers, judgment and retribution, promises and blessings</a:t>
            </a:r>
          </a:p>
          <a:p>
            <a:pPr lvl="1"/>
            <a:endParaRPr lang="en-US" dirty="0">
              <a:solidFill>
                <a:schemeClr val="accent1"/>
              </a:solidFill>
            </a:endParaRPr>
          </a:p>
        </p:txBody>
      </p:sp>
      <p:sp>
        <p:nvSpPr>
          <p:cNvPr id="2" name="Title 1"/>
          <p:cNvSpPr>
            <a:spLocks noGrp="1"/>
          </p:cNvSpPr>
          <p:nvPr>
            <p:ph type="title"/>
          </p:nvPr>
        </p:nvSpPr>
        <p:spPr/>
        <p:txBody>
          <a:bodyPr/>
          <a:lstStyle/>
          <a:p>
            <a:r>
              <a:rPr lang="en-US" sz="4000" dirty="0"/>
              <a:t>Time of the Gentiles-Fulfilled</a:t>
            </a:r>
          </a:p>
        </p:txBody>
      </p:sp>
    </p:spTree>
    <p:extLst>
      <p:ext uri="{BB962C8B-B14F-4D97-AF65-F5344CB8AC3E}">
        <p14:creationId xmlns:p14="http://schemas.microsoft.com/office/powerpoint/2010/main" val="24555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96669"/>
            <a:ext cx="11436096" cy="1054250"/>
          </a:xfrm>
        </p:spPr>
        <p:txBody>
          <a:bodyPr/>
          <a:lstStyle/>
          <a:p>
            <a:r>
              <a:rPr lang="en-US" sz="4000" dirty="0"/>
              <a:t>Luke’s Generation Timeline</a:t>
            </a:r>
          </a:p>
        </p:txBody>
      </p:sp>
      <p:cxnSp>
        <p:nvCxnSpPr>
          <p:cNvPr id="8" name="Straight Connector 7"/>
          <p:cNvCxnSpPr/>
          <p:nvPr/>
        </p:nvCxnSpPr>
        <p:spPr>
          <a:xfrm flipV="1">
            <a:off x="2585371" y="2343552"/>
            <a:ext cx="7685875" cy="15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85377"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7627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66754"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5724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33468"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50115"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07313" y="2273856"/>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060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3472" y="22809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872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14446"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780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79949"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9543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164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4510"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5499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2884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478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05069"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3835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31228"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264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22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9555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77705"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9318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6940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62265"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5275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2659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45626"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02824"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3611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28983"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2423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09957"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9331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75460"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094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96953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624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5289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6735"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4576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2961"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36250"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29120"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243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10094"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9344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75597"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910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6491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57776"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482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221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341137"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8335"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3162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1974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705468"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88882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0971"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8645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16266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255532"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34602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6198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3889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896091"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52938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22250"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71750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803224"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98657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168727"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0842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26518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358051"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44854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72238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541412"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98610"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63189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82002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5743"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08909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271246" y="2160945"/>
            <a:ext cx="0" cy="4050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8672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2277665" y="1863825"/>
            <a:ext cx="940802" cy="338554"/>
          </a:xfrm>
          <a:prstGeom prst="rect">
            <a:avLst/>
          </a:prstGeom>
          <a:noFill/>
        </p:spPr>
        <p:txBody>
          <a:bodyPr wrap="square" rtlCol="0">
            <a:spAutoFit/>
          </a:bodyPr>
          <a:lstStyle/>
          <a:p>
            <a:r>
              <a:rPr lang="en-US" sz="1600" dirty="0"/>
              <a:t>4000 BC</a:t>
            </a:r>
          </a:p>
        </p:txBody>
      </p:sp>
      <p:sp>
        <p:nvSpPr>
          <p:cNvPr id="161" name="TextBox 160"/>
          <p:cNvSpPr txBox="1"/>
          <p:nvPr/>
        </p:nvSpPr>
        <p:spPr>
          <a:xfrm>
            <a:off x="3368279" y="1861098"/>
            <a:ext cx="672411" cy="338554"/>
          </a:xfrm>
          <a:prstGeom prst="rect">
            <a:avLst/>
          </a:prstGeom>
          <a:noFill/>
        </p:spPr>
        <p:txBody>
          <a:bodyPr wrap="square" rtlCol="0">
            <a:spAutoFit/>
          </a:bodyPr>
          <a:lstStyle/>
          <a:p>
            <a:r>
              <a:rPr lang="en-US" sz="1600" dirty="0"/>
              <a:t>3000</a:t>
            </a:r>
          </a:p>
        </p:txBody>
      </p:sp>
      <p:sp>
        <p:nvSpPr>
          <p:cNvPr id="162" name="TextBox 161"/>
          <p:cNvSpPr txBox="1"/>
          <p:nvPr/>
        </p:nvSpPr>
        <p:spPr>
          <a:xfrm>
            <a:off x="4458893" y="1858371"/>
            <a:ext cx="672411" cy="338554"/>
          </a:xfrm>
          <a:prstGeom prst="rect">
            <a:avLst/>
          </a:prstGeom>
          <a:noFill/>
        </p:spPr>
        <p:txBody>
          <a:bodyPr wrap="square" rtlCol="0">
            <a:spAutoFit/>
          </a:bodyPr>
          <a:lstStyle/>
          <a:p>
            <a:r>
              <a:rPr lang="en-US" sz="1600" dirty="0"/>
              <a:t>2000</a:t>
            </a:r>
          </a:p>
        </p:txBody>
      </p:sp>
      <p:sp>
        <p:nvSpPr>
          <p:cNvPr id="163" name="TextBox 162"/>
          <p:cNvSpPr txBox="1"/>
          <p:nvPr/>
        </p:nvSpPr>
        <p:spPr>
          <a:xfrm>
            <a:off x="5574559" y="1861156"/>
            <a:ext cx="672411" cy="338554"/>
          </a:xfrm>
          <a:prstGeom prst="rect">
            <a:avLst/>
          </a:prstGeom>
          <a:noFill/>
        </p:spPr>
        <p:txBody>
          <a:bodyPr wrap="square" rtlCol="0">
            <a:spAutoFit/>
          </a:bodyPr>
          <a:lstStyle/>
          <a:p>
            <a:r>
              <a:rPr lang="en-US" sz="1600" dirty="0"/>
              <a:t>1000</a:t>
            </a:r>
          </a:p>
        </p:txBody>
      </p:sp>
      <p:sp>
        <p:nvSpPr>
          <p:cNvPr id="164" name="TextBox 163"/>
          <p:cNvSpPr txBox="1"/>
          <p:nvPr/>
        </p:nvSpPr>
        <p:spPr>
          <a:xfrm>
            <a:off x="6844904" y="1871953"/>
            <a:ext cx="672411" cy="338554"/>
          </a:xfrm>
          <a:prstGeom prst="rect">
            <a:avLst/>
          </a:prstGeom>
          <a:noFill/>
        </p:spPr>
        <p:txBody>
          <a:bodyPr wrap="square" rtlCol="0">
            <a:spAutoFit/>
          </a:bodyPr>
          <a:lstStyle/>
          <a:p>
            <a:r>
              <a:rPr lang="en-US" sz="1600" dirty="0"/>
              <a:t>0</a:t>
            </a:r>
          </a:p>
        </p:txBody>
      </p:sp>
      <p:sp>
        <p:nvSpPr>
          <p:cNvPr id="165" name="TextBox 164"/>
          <p:cNvSpPr txBox="1"/>
          <p:nvPr/>
        </p:nvSpPr>
        <p:spPr>
          <a:xfrm>
            <a:off x="7568512" y="1853614"/>
            <a:ext cx="992979" cy="338554"/>
          </a:xfrm>
          <a:prstGeom prst="rect">
            <a:avLst/>
          </a:prstGeom>
          <a:noFill/>
        </p:spPr>
        <p:txBody>
          <a:bodyPr wrap="square" rtlCol="0">
            <a:spAutoFit/>
          </a:bodyPr>
          <a:lstStyle/>
          <a:p>
            <a:r>
              <a:rPr lang="en-US" sz="1600" dirty="0"/>
              <a:t>1000 AD</a:t>
            </a:r>
          </a:p>
        </p:txBody>
      </p:sp>
      <p:sp>
        <p:nvSpPr>
          <p:cNvPr id="464" name="TextBox 463"/>
          <p:cNvSpPr txBox="1"/>
          <p:nvPr/>
        </p:nvSpPr>
        <p:spPr>
          <a:xfrm>
            <a:off x="4849865" y="3471914"/>
            <a:ext cx="4212427" cy="523220"/>
          </a:xfrm>
          <a:prstGeom prst="rect">
            <a:avLst/>
          </a:prstGeom>
          <a:noFill/>
        </p:spPr>
        <p:txBody>
          <a:bodyPr wrap="square" rtlCol="0">
            <a:spAutoFit/>
          </a:bodyPr>
          <a:lstStyle/>
          <a:p>
            <a:pPr algn="ctr"/>
            <a:r>
              <a:rPr lang="en-US" sz="2800" dirty="0">
                <a:solidFill>
                  <a:schemeClr val="accent1"/>
                </a:solidFill>
              </a:rPr>
              <a:t>Christ  </a:t>
            </a:r>
            <a:endParaRPr lang="en-US" sz="2800" dirty="0"/>
          </a:p>
        </p:txBody>
      </p:sp>
      <p:sp>
        <p:nvSpPr>
          <p:cNvPr id="142" name="TextBox 141">
            <a:extLst>
              <a:ext uri="{FF2B5EF4-FFF2-40B4-BE49-F238E27FC236}">
                <a16:creationId xmlns:a16="http://schemas.microsoft.com/office/drawing/2014/main" xmlns="" id="{AACE3953-578B-4A3A-A971-BE84117D40F7}"/>
              </a:ext>
            </a:extLst>
          </p:cNvPr>
          <p:cNvSpPr txBox="1"/>
          <p:nvPr/>
        </p:nvSpPr>
        <p:spPr>
          <a:xfrm>
            <a:off x="3621370" y="2942122"/>
            <a:ext cx="2039630" cy="338554"/>
          </a:xfrm>
          <a:prstGeom prst="rect">
            <a:avLst/>
          </a:prstGeom>
          <a:noFill/>
        </p:spPr>
        <p:txBody>
          <a:bodyPr wrap="square" rtlCol="0">
            <a:spAutoFit/>
          </a:bodyPr>
          <a:lstStyle/>
          <a:p>
            <a:pPr algn="ctr"/>
            <a:r>
              <a:rPr lang="en-US" sz="1600" dirty="0">
                <a:solidFill>
                  <a:srgbClr val="FF0000"/>
                </a:solidFill>
              </a:rPr>
              <a:t>77 generations</a:t>
            </a:r>
          </a:p>
        </p:txBody>
      </p:sp>
      <p:cxnSp>
        <p:nvCxnSpPr>
          <p:cNvPr id="150" name="Straight Connector 149">
            <a:extLst>
              <a:ext uri="{FF2B5EF4-FFF2-40B4-BE49-F238E27FC236}">
                <a16:creationId xmlns:a16="http://schemas.microsoft.com/office/drawing/2014/main" xmlns="" id="{953B3717-9CE6-45D3-8E10-F6AFA5F90080}"/>
              </a:ext>
            </a:extLst>
          </p:cNvPr>
          <p:cNvCxnSpPr>
            <a:cxnSpLocks/>
          </p:cNvCxnSpPr>
          <p:nvPr/>
        </p:nvCxnSpPr>
        <p:spPr>
          <a:xfrm>
            <a:off x="2550301" y="3298664"/>
            <a:ext cx="4425296"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3" name="TextBox 152">
            <a:extLst>
              <a:ext uri="{FF2B5EF4-FFF2-40B4-BE49-F238E27FC236}">
                <a16:creationId xmlns:a16="http://schemas.microsoft.com/office/drawing/2014/main" xmlns="" id="{CFDE4D59-651A-4B38-B2F8-5931A429EBD4}"/>
              </a:ext>
            </a:extLst>
          </p:cNvPr>
          <p:cNvSpPr txBox="1"/>
          <p:nvPr/>
        </p:nvSpPr>
        <p:spPr>
          <a:xfrm>
            <a:off x="1367242" y="3061903"/>
            <a:ext cx="1429574" cy="738664"/>
          </a:xfrm>
          <a:prstGeom prst="rect">
            <a:avLst/>
          </a:prstGeom>
          <a:noFill/>
        </p:spPr>
        <p:txBody>
          <a:bodyPr wrap="square" rtlCol="0">
            <a:spAutoFit/>
          </a:bodyPr>
          <a:lstStyle/>
          <a:p>
            <a:pPr algn="ctr"/>
            <a:r>
              <a:rPr lang="en-US" sz="2800" dirty="0">
                <a:solidFill>
                  <a:schemeClr val="accent1"/>
                </a:solidFill>
              </a:rPr>
              <a:t>God</a:t>
            </a:r>
            <a:r>
              <a:rPr lang="en-US" sz="1400" dirty="0"/>
              <a:t/>
            </a:r>
            <a:br>
              <a:rPr lang="en-US" sz="1400" dirty="0"/>
            </a:br>
            <a:endParaRPr lang="en-US" sz="1400" dirty="0"/>
          </a:p>
        </p:txBody>
      </p:sp>
      <p:cxnSp>
        <p:nvCxnSpPr>
          <p:cNvPr id="155" name="Straight Connector 154">
            <a:extLst>
              <a:ext uri="{FF2B5EF4-FFF2-40B4-BE49-F238E27FC236}">
                <a16:creationId xmlns:a16="http://schemas.microsoft.com/office/drawing/2014/main" xmlns="" id="{08DDBEFD-A659-4948-A30E-8498AD03EDF3}"/>
              </a:ext>
            </a:extLst>
          </p:cNvPr>
          <p:cNvCxnSpPr>
            <a:cxnSpLocks/>
          </p:cNvCxnSpPr>
          <p:nvPr/>
        </p:nvCxnSpPr>
        <p:spPr>
          <a:xfrm>
            <a:off x="6956079" y="3298664"/>
            <a:ext cx="2273646"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66" name="TextBox 165">
            <a:extLst>
              <a:ext uri="{FF2B5EF4-FFF2-40B4-BE49-F238E27FC236}">
                <a16:creationId xmlns:a16="http://schemas.microsoft.com/office/drawing/2014/main" xmlns="" id="{215A52DC-302D-4DC3-B8D4-7268F0B4FD5D}"/>
              </a:ext>
            </a:extLst>
          </p:cNvPr>
          <p:cNvSpPr txBox="1"/>
          <p:nvPr/>
        </p:nvSpPr>
        <p:spPr>
          <a:xfrm>
            <a:off x="6844904" y="2919971"/>
            <a:ext cx="3606543" cy="338554"/>
          </a:xfrm>
          <a:prstGeom prst="rect">
            <a:avLst/>
          </a:prstGeom>
          <a:noFill/>
        </p:spPr>
        <p:txBody>
          <a:bodyPr wrap="square" rtlCol="0">
            <a:spAutoFit/>
          </a:bodyPr>
          <a:lstStyle/>
          <a:p>
            <a:pPr algn="ctr"/>
            <a:r>
              <a:rPr lang="en-US" sz="1600" dirty="0">
                <a:solidFill>
                  <a:srgbClr val="FF0000"/>
                </a:solidFill>
              </a:rPr>
              <a:t>2019/77 = 26.2 years per generation</a:t>
            </a:r>
          </a:p>
        </p:txBody>
      </p:sp>
      <p:sp>
        <p:nvSpPr>
          <p:cNvPr id="167" name="TextBox 166">
            <a:extLst>
              <a:ext uri="{FF2B5EF4-FFF2-40B4-BE49-F238E27FC236}">
                <a16:creationId xmlns:a16="http://schemas.microsoft.com/office/drawing/2014/main" xmlns="" id="{2D0E6902-059A-4BC1-976A-088FECB84800}"/>
              </a:ext>
            </a:extLst>
          </p:cNvPr>
          <p:cNvSpPr txBox="1"/>
          <p:nvPr/>
        </p:nvSpPr>
        <p:spPr>
          <a:xfrm>
            <a:off x="8800805" y="1858021"/>
            <a:ext cx="992979" cy="338554"/>
          </a:xfrm>
          <a:prstGeom prst="rect">
            <a:avLst/>
          </a:prstGeom>
          <a:noFill/>
        </p:spPr>
        <p:txBody>
          <a:bodyPr wrap="square" rtlCol="0">
            <a:spAutoFit/>
          </a:bodyPr>
          <a:lstStyle/>
          <a:p>
            <a:r>
              <a:rPr lang="en-US" sz="1600" dirty="0"/>
              <a:t>2000AD</a:t>
            </a:r>
          </a:p>
        </p:txBody>
      </p:sp>
      <p:sp>
        <p:nvSpPr>
          <p:cNvPr id="114" name="TextBox 113">
            <a:extLst>
              <a:ext uri="{FF2B5EF4-FFF2-40B4-BE49-F238E27FC236}">
                <a16:creationId xmlns:a16="http://schemas.microsoft.com/office/drawing/2014/main" xmlns="" id="{7CF2EBDA-E3DC-4949-AE79-86B9A42611FC}"/>
              </a:ext>
            </a:extLst>
          </p:cNvPr>
          <p:cNvSpPr txBox="1"/>
          <p:nvPr/>
        </p:nvSpPr>
        <p:spPr>
          <a:xfrm>
            <a:off x="4716013" y="3918168"/>
            <a:ext cx="4633670" cy="1569660"/>
          </a:xfrm>
          <a:prstGeom prst="rect">
            <a:avLst/>
          </a:prstGeom>
          <a:noFill/>
        </p:spPr>
        <p:txBody>
          <a:bodyPr wrap="square" rtlCol="0">
            <a:spAutoFit/>
          </a:bodyPr>
          <a:lstStyle/>
          <a:p>
            <a:pPr algn="ctr"/>
            <a:r>
              <a:rPr lang="en-US" sz="2400" dirty="0"/>
              <a:t>“whose life is central to all human history”</a:t>
            </a:r>
          </a:p>
          <a:p>
            <a:pPr algn="ctr"/>
            <a:r>
              <a:rPr lang="en-US" sz="2400" dirty="0"/>
              <a:t>Came in the “meridian of time”</a:t>
            </a:r>
          </a:p>
          <a:p>
            <a:pPr algn="ctr"/>
            <a:r>
              <a:rPr lang="en-US" sz="2400" dirty="0">
                <a:solidFill>
                  <a:schemeClr val="accent1"/>
                </a:solidFill>
              </a:rPr>
              <a:t>Chiasmus?</a:t>
            </a:r>
          </a:p>
        </p:txBody>
      </p:sp>
    </p:spTree>
    <p:extLst>
      <p:ext uri="{BB962C8B-B14F-4D97-AF65-F5344CB8AC3E}">
        <p14:creationId xmlns:p14="http://schemas.microsoft.com/office/powerpoint/2010/main" val="148006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ppt_x</p:attrName>
                                        </p:attrNameLst>
                                      </p:cBhvr>
                                      <p:tavLst>
                                        <p:tav tm="0">
                                          <p:val>
                                            <p:strVal val="#ppt_x"/>
                                          </p:val>
                                        </p:tav>
                                        <p:tav tm="100000">
                                          <p:val>
                                            <p:strVal val="#ppt_x"/>
                                          </p:val>
                                        </p:tav>
                                      </p:tavLst>
                                    </p:anim>
                                    <p:anim calcmode="lin" valueType="num">
                                      <p:cBhvr>
                                        <p:cTn id="9" dur="1000" fill="hold"/>
                                        <p:tgtEl>
                                          <p:spTgt spid="1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1000"/>
                                        <p:tgtEl>
                                          <p:spTgt spid="142"/>
                                        </p:tgtEl>
                                      </p:cBhvr>
                                    </p:animEffect>
                                    <p:anim calcmode="lin" valueType="num">
                                      <p:cBhvr>
                                        <p:cTn id="18" dur="1000" fill="hold"/>
                                        <p:tgtEl>
                                          <p:spTgt spid="142"/>
                                        </p:tgtEl>
                                        <p:attrNameLst>
                                          <p:attrName>ppt_x</p:attrName>
                                        </p:attrNameLst>
                                      </p:cBhvr>
                                      <p:tavLst>
                                        <p:tav tm="0">
                                          <p:val>
                                            <p:strVal val="#ppt_x"/>
                                          </p:val>
                                        </p:tav>
                                        <p:tav tm="100000">
                                          <p:val>
                                            <p:strVal val="#ppt_x"/>
                                          </p:val>
                                        </p:tav>
                                      </p:tavLst>
                                    </p:anim>
                                    <p:anim calcmode="lin" valueType="num">
                                      <p:cBhvr>
                                        <p:cTn id="19" dur="1000" fill="hold"/>
                                        <p:tgtEl>
                                          <p:spTgt spid="1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64"/>
                                        </p:tgtEl>
                                        <p:attrNameLst>
                                          <p:attrName>style.visibility</p:attrName>
                                        </p:attrNameLst>
                                      </p:cBhvr>
                                      <p:to>
                                        <p:strVal val="visible"/>
                                      </p:to>
                                    </p:set>
                                    <p:animEffect transition="in" filter="fade">
                                      <p:cBhvr>
                                        <p:cTn id="22" dur="1000"/>
                                        <p:tgtEl>
                                          <p:spTgt spid="464"/>
                                        </p:tgtEl>
                                      </p:cBhvr>
                                    </p:animEffect>
                                    <p:anim calcmode="lin" valueType="num">
                                      <p:cBhvr>
                                        <p:cTn id="23" dur="1000" fill="hold"/>
                                        <p:tgtEl>
                                          <p:spTgt spid="464"/>
                                        </p:tgtEl>
                                        <p:attrNameLst>
                                          <p:attrName>ppt_x</p:attrName>
                                        </p:attrNameLst>
                                      </p:cBhvr>
                                      <p:tavLst>
                                        <p:tav tm="0">
                                          <p:val>
                                            <p:strVal val="#ppt_x"/>
                                          </p:val>
                                        </p:tav>
                                        <p:tav tm="100000">
                                          <p:val>
                                            <p:strVal val="#ppt_x"/>
                                          </p:val>
                                        </p:tav>
                                      </p:tavLst>
                                    </p:anim>
                                    <p:anim calcmode="lin" valueType="num">
                                      <p:cBhvr>
                                        <p:cTn id="24" dur="1000" fill="hold"/>
                                        <p:tgtEl>
                                          <p:spTgt spid="46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1000"/>
                                        <p:tgtEl>
                                          <p:spTgt spid="114"/>
                                        </p:tgtEl>
                                      </p:cBhvr>
                                    </p:animEffect>
                                    <p:anim calcmode="lin" valueType="num">
                                      <p:cBhvr>
                                        <p:cTn id="30" dur="1000" fill="hold"/>
                                        <p:tgtEl>
                                          <p:spTgt spid="114"/>
                                        </p:tgtEl>
                                        <p:attrNameLst>
                                          <p:attrName>ppt_x</p:attrName>
                                        </p:attrNameLst>
                                      </p:cBhvr>
                                      <p:tavLst>
                                        <p:tav tm="0">
                                          <p:val>
                                            <p:strVal val="#ppt_x"/>
                                          </p:val>
                                        </p:tav>
                                        <p:tav tm="100000">
                                          <p:val>
                                            <p:strVal val="#ppt_x"/>
                                          </p:val>
                                        </p:tav>
                                      </p:tavLst>
                                    </p:anim>
                                    <p:anim calcmode="lin" valueType="num">
                                      <p:cBhvr>
                                        <p:cTn id="31"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fade">
                                      <p:cBhvr>
                                        <p:cTn id="36" dur="1000"/>
                                        <p:tgtEl>
                                          <p:spTgt spid="155"/>
                                        </p:tgtEl>
                                      </p:cBhvr>
                                    </p:animEffect>
                                    <p:anim calcmode="lin" valueType="num">
                                      <p:cBhvr>
                                        <p:cTn id="37" dur="1000" fill="hold"/>
                                        <p:tgtEl>
                                          <p:spTgt spid="155"/>
                                        </p:tgtEl>
                                        <p:attrNameLst>
                                          <p:attrName>ppt_x</p:attrName>
                                        </p:attrNameLst>
                                      </p:cBhvr>
                                      <p:tavLst>
                                        <p:tav tm="0">
                                          <p:val>
                                            <p:strVal val="#ppt_x"/>
                                          </p:val>
                                        </p:tav>
                                        <p:tav tm="100000">
                                          <p:val>
                                            <p:strVal val="#ppt_x"/>
                                          </p:val>
                                        </p:tav>
                                      </p:tavLst>
                                    </p:anim>
                                    <p:anim calcmode="lin" valueType="num">
                                      <p:cBhvr>
                                        <p:cTn id="38" dur="1000" fill="hold"/>
                                        <p:tgtEl>
                                          <p:spTgt spid="1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fade">
                                      <p:cBhvr>
                                        <p:cTn id="41" dur="1000"/>
                                        <p:tgtEl>
                                          <p:spTgt spid="166"/>
                                        </p:tgtEl>
                                      </p:cBhvr>
                                    </p:animEffect>
                                    <p:anim calcmode="lin" valueType="num">
                                      <p:cBhvr>
                                        <p:cTn id="42" dur="1000" fill="hold"/>
                                        <p:tgtEl>
                                          <p:spTgt spid="166"/>
                                        </p:tgtEl>
                                        <p:attrNameLst>
                                          <p:attrName>ppt_x</p:attrName>
                                        </p:attrNameLst>
                                      </p:cBhvr>
                                      <p:tavLst>
                                        <p:tav tm="0">
                                          <p:val>
                                            <p:strVal val="#ppt_x"/>
                                          </p:val>
                                        </p:tav>
                                        <p:tav tm="100000">
                                          <p:val>
                                            <p:strVal val="#ppt_x"/>
                                          </p:val>
                                        </p:tav>
                                      </p:tavLst>
                                    </p:anim>
                                    <p:anim calcmode="lin" valueType="num">
                                      <p:cBhvr>
                                        <p:cTn id="43"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 grpId="0"/>
      <p:bldP spid="142" grpId="0"/>
      <p:bldP spid="153" grpId="0"/>
      <p:bldP spid="166" grpId="0"/>
      <p:bldP spid="1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96669"/>
            <a:ext cx="11436096" cy="1054250"/>
          </a:xfrm>
        </p:spPr>
        <p:txBody>
          <a:bodyPr/>
          <a:lstStyle/>
          <a:p>
            <a:r>
              <a:rPr lang="en-US" sz="4000" dirty="0"/>
              <a:t>Chiasmus Across Centuries</a:t>
            </a:r>
            <a:endParaRPr lang="en-US" sz="4800" dirty="0"/>
          </a:p>
        </p:txBody>
      </p:sp>
      <p:cxnSp>
        <p:nvCxnSpPr>
          <p:cNvPr id="8" name="Straight Connector 7"/>
          <p:cNvCxnSpPr/>
          <p:nvPr/>
        </p:nvCxnSpPr>
        <p:spPr>
          <a:xfrm flipV="1">
            <a:off x="2585371" y="2343552"/>
            <a:ext cx="7685875" cy="15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85377"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7627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66754"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5724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33468"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50115"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07313" y="2273856"/>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060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3472" y="22809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872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14446"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780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79949"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9543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164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4510"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5499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2884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478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05069"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3835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31228"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264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22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9555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77705"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9318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6940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62265"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5275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2659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45626"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02824"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3611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28983"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2423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09957"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9331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75460"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094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96953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624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5289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6735"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4576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2961"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36250"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29120"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243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10094"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9344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75597"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910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6491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57776"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482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221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341137"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8335"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3162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4494"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1974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705468"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88882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0971"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8645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16266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255532"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34602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6198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3889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896091"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52938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22250"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71750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803224"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98657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168727"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0842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26518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358051"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44854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72238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541412"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98610"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63189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724769"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82002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5743"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08909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271246" y="2160945"/>
            <a:ext cx="0" cy="4050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8672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2277665" y="1863825"/>
            <a:ext cx="940802" cy="338554"/>
          </a:xfrm>
          <a:prstGeom prst="rect">
            <a:avLst/>
          </a:prstGeom>
          <a:noFill/>
        </p:spPr>
        <p:txBody>
          <a:bodyPr wrap="square" rtlCol="0">
            <a:spAutoFit/>
          </a:bodyPr>
          <a:lstStyle/>
          <a:p>
            <a:r>
              <a:rPr lang="en-US" sz="1600" b="1" dirty="0"/>
              <a:t>4000 BC</a:t>
            </a:r>
          </a:p>
        </p:txBody>
      </p:sp>
      <p:sp>
        <p:nvSpPr>
          <p:cNvPr id="161" name="TextBox 160"/>
          <p:cNvSpPr txBox="1"/>
          <p:nvPr/>
        </p:nvSpPr>
        <p:spPr>
          <a:xfrm>
            <a:off x="3368279" y="1861098"/>
            <a:ext cx="672411" cy="338554"/>
          </a:xfrm>
          <a:prstGeom prst="rect">
            <a:avLst/>
          </a:prstGeom>
          <a:noFill/>
        </p:spPr>
        <p:txBody>
          <a:bodyPr wrap="square" rtlCol="0">
            <a:spAutoFit/>
          </a:bodyPr>
          <a:lstStyle/>
          <a:p>
            <a:r>
              <a:rPr lang="en-US" sz="1600" dirty="0"/>
              <a:t>3000</a:t>
            </a:r>
          </a:p>
        </p:txBody>
      </p:sp>
      <p:sp>
        <p:nvSpPr>
          <p:cNvPr id="162" name="TextBox 161"/>
          <p:cNvSpPr txBox="1"/>
          <p:nvPr/>
        </p:nvSpPr>
        <p:spPr>
          <a:xfrm>
            <a:off x="4458893" y="1858371"/>
            <a:ext cx="672411" cy="338554"/>
          </a:xfrm>
          <a:prstGeom prst="rect">
            <a:avLst/>
          </a:prstGeom>
          <a:noFill/>
        </p:spPr>
        <p:txBody>
          <a:bodyPr wrap="square" rtlCol="0">
            <a:spAutoFit/>
          </a:bodyPr>
          <a:lstStyle/>
          <a:p>
            <a:r>
              <a:rPr lang="en-US" sz="1600" b="1" dirty="0"/>
              <a:t>2000</a:t>
            </a:r>
          </a:p>
        </p:txBody>
      </p:sp>
      <p:sp>
        <p:nvSpPr>
          <p:cNvPr id="163" name="TextBox 162"/>
          <p:cNvSpPr txBox="1"/>
          <p:nvPr/>
        </p:nvSpPr>
        <p:spPr>
          <a:xfrm>
            <a:off x="5574559" y="1861156"/>
            <a:ext cx="672411" cy="338554"/>
          </a:xfrm>
          <a:prstGeom prst="rect">
            <a:avLst/>
          </a:prstGeom>
          <a:noFill/>
        </p:spPr>
        <p:txBody>
          <a:bodyPr wrap="square" rtlCol="0">
            <a:spAutoFit/>
          </a:bodyPr>
          <a:lstStyle/>
          <a:p>
            <a:r>
              <a:rPr lang="en-US" sz="1600" dirty="0"/>
              <a:t>1000</a:t>
            </a:r>
          </a:p>
        </p:txBody>
      </p:sp>
      <p:sp>
        <p:nvSpPr>
          <p:cNvPr id="164" name="TextBox 163"/>
          <p:cNvSpPr txBox="1"/>
          <p:nvPr/>
        </p:nvSpPr>
        <p:spPr>
          <a:xfrm>
            <a:off x="6844904" y="1871953"/>
            <a:ext cx="672411" cy="338554"/>
          </a:xfrm>
          <a:prstGeom prst="rect">
            <a:avLst/>
          </a:prstGeom>
          <a:noFill/>
        </p:spPr>
        <p:txBody>
          <a:bodyPr wrap="square" rtlCol="0">
            <a:spAutoFit/>
          </a:bodyPr>
          <a:lstStyle/>
          <a:p>
            <a:r>
              <a:rPr lang="en-US" sz="1600" b="1" dirty="0"/>
              <a:t>0</a:t>
            </a:r>
          </a:p>
        </p:txBody>
      </p:sp>
      <p:sp>
        <p:nvSpPr>
          <p:cNvPr id="165" name="TextBox 164"/>
          <p:cNvSpPr txBox="1"/>
          <p:nvPr/>
        </p:nvSpPr>
        <p:spPr>
          <a:xfrm>
            <a:off x="7768313" y="1861156"/>
            <a:ext cx="992979" cy="338554"/>
          </a:xfrm>
          <a:prstGeom prst="rect">
            <a:avLst/>
          </a:prstGeom>
          <a:noFill/>
        </p:spPr>
        <p:txBody>
          <a:bodyPr wrap="square" rtlCol="0">
            <a:spAutoFit/>
          </a:bodyPr>
          <a:lstStyle/>
          <a:p>
            <a:r>
              <a:rPr lang="en-US" sz="1600" dirty="0"/>
              <a:t>1000 AD</a:t>
            </a:r>
          </a:p>
        </p:txBody>
      </p:sp>
      <p:sp>
        <p:nvSpPr>
          <p:cNvPr id="166" name="TextBox 165"/>
          <p:cNvSpPr txBox="1"/>
          <p:nvPr/>
        </p:nvSpPr>
        <p:spPr>
          <a:xfrm>
            <a:off x="8858927" y="1861156"/>
            <a:ext cx="672411" cy="338554"/>
          </a:xfrm>
          <a:prstGeom prst="rect">
            <a:avLst/>
          </a:prstGeom>
          <a:noFill/>
        </p:spPr>
        <p:txBody>
          <a:bodyPr wrap="square" rtlCol="0">
            <a:spAutoFit/>
          </a:bodyPr>
          <a:lstStyle/>
          <a:p>
            <a:r>
              <a:rPr lang="en-US" sz="1600" b="1" dirty="0"/>
              <a:t>2000</a:t>
            </a:r>
          </a:p>
        </p:txBody>
      </p:sp>
      <p:sp>
        <p:nvSpPr>
          <p:cNvPr id="167" name="TextBox 166"/>
          <p:cNvSpPr txBox="1"/>
          <p:nvPr/>
        </p:nvSpPr>
        <p:spPr>
          <a:xfrm>
            <a:off x="9962067" y="1861156"/>
            <a:ext cx="672411" cy="338554"/>
          </a:xfrm>
          <a:prstGeom prst="rect">
            <a:avLst/>
          </a:prstGeom>
          <a:noFill/>
        </p:spPr>
        <p:txBody>
          <a:bodyPr wrap="square" rtlCol="0">
            <a:spAutoFit/>
          </a:bodyPr>
          <a:lstStyle/>
          <a:p>
            <a:r>
              <a:rPr lang="en-US" sz="1600" dirty="0"/>
              <a:t>3000</a:t>
            </a:r>
          </a:p>
        </p:txBody>
      </p:sp>
      <p:cxnSp>
        <p:nvCxnSpPr>
          <p:cNvPr id="454" name="Straight Arrow Connector 453"/>
          <p:cNvCxnSpPr/>
          <p:nvPr/>
        </p:nvCxnSpPr>
        <p:spPr>
          <a:xfrm>
            <a:off x="5703890" y="2993138"/>
            <a:ext cx="2543413"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57" name="TextBox 456"/>
          <p:cNvSpPr txBox="1"/>
          <p:nvPr/>
        </p:nvSpPr>
        <p:spPr>
          <a:xfrm>
            <a:off x="215980" y="2399082"/>
            <a:ext cx="1833587" cy="369332"/>
          </a:xfrm>
          <a:prstGeom prst="rect">
            <a:avLst/>
          </a:prstGeom>
          <a:noFill/>
        </p:spPr>
        <p:txBody>
          <a:bodyPr wrap="square" rtlCol="0">
            <a:spAutoFit/>
          </a:bodyPr>
          <a:lstStyle/>
          <a:p>
            <a:r>
              <a:rPr lang="en-US" b="1" dirty="0"/>
              <a:t>Coincidence?</a:t>
            </a:r>
          </a:p>
        </p:txBody>
      </p:sp>
      <p:sp>
        <p:nvSpPr>
          <p:cNvPr id="462" name="TextBox 461"/>
          <p:cNvSpPr txBox="1"/>
          <p:nvPr/>
        </p:nvSpPr>
        <p:spPr>
          <a:xfrm>
            <a:off x="4059601" y="2796133"/>
            <a:ext cx="1921668" cy="923330"/>
          </a:xfrm>
          <a:prstGeom prst="rect">
            <a:avLst/>
          </a:prstGeom>
          <a:noFill/>
        </p:spPr>
        <p:txBody>
          <a:bodyPr wrap="square" rtlCol="0">
            <a:spAutoFit/>
          </a:bodyPr>
          <a:lstStyle/>
          <a:p>
            <a:pPr algn="ctr"/>
            <a:r>
              <a:rPr lang="en-US" b="1" dirty="0"/>
              <a:t>Death of </a:t>
            </a:r>
            <a:br>
              <a:rPr lang="en-US" b="1" dirty="0"/>
            </a:br>
            <a:r>
              <a:rPr lang="en-US" b="1" dirty="0"/>
              <a:t>Joseph of Egypt</a:t>
            </a:r>
          </a:p>
          <a:p>
            <a:pPr algn="ctr"/>
            <a:r>
              <a:rPr lang="en-US" b="1" dirty="0">
                <a:solidFill>
                  <a:srgbClr val="FF0000"/>
                </a:solidFill>
              </a:rPr>
              <a:t>1805 BC</a:t>
            </a:r>
            <a:r>
              <a:rPr lang="en-US" dirty="0">
                <a:solidFill>
                  <a:srgbClr val="FF0000"/>
                </a:solidFill>
              </a:rPr>
              <a:t>*</a:t>
            </a:r>
            <a:endParaRPr lang="en-US" b="1" dirty="0">
              <a:solidFill>
                <a:srgbClr val="FF0000"/>
              </a:solidFill>
            </a:endParaRPr>
          </a:p>
        </p:txBody>
      </p:sp>
      <p:sp>
        <p:nvSpPr>
          <p:cNvPr id="466" name="TextBox 465"/>
          <p:cNvSpPr txBox="1"/>
          <p:nvPr/>
        </p:nvSpPr>
        <p:spPr>
          <a:xfrm>
            <a:off x="3165983" y="5837670"/>
            <a:ext cx="1429574" cy="307777"/>
          </a:xfrm>
          <a:prstGeom prst="rect">
            <a:avLst/>
          </a:prstGeom>
          <a:noFill/>
        </p:spPr>
        <p:txBody>
          <a:bodyPr wrap="square" rtlCol="0">
            <a:spAutoFit/>
          </a:bodyPr>
          <a:lstStyle/>
          <a:p>
            <a:pPr algn="ctr"/>
            <a:r>
              <a:rPr lang="en-US" sz="1400" dirty="0"/>
              <a:t> </a:t>
            </a:r>
          </a:p>
        </p:txBody>
      </p:sp>
      <p:sp>
        <p:nvSpPr>
          <p:cNvPr id="481" name="TextBox 480"/>
          <p:cNvSpPr txBox="1"/>
          <p:nvPr/>
        </p:nvSpPr>
        <p:spPr>
          <a:xfrm>
            <a:off x="2348638" y="5099006"/>
            <a:ext cx="7837832" cy="954107"/>
          </a:xfrm>
          <a:prstGeom prst="rect">
            <a:avLst/>
          </a:prstGeom>
          <a:noFill/>
        </p:spPr>
        <p:txBody>
          <a:bodyPr wrap="square" rtlCol="0">
            <a:spAutoFit/>
          </a:bodyPr>
          <a:lstStyle/>
          <a:p>
            <a:r>
              <a:rPr lang="en-US" sz="1400" b="1" dirty="0"/>
              <a:t>*</a:t>
            </a:r>
            <a:r>
              <a:rPr lang="en-US" sz="1400" dirty="0"/>
              <a:t>1 Kings 6:1, dates the Exodus 480 years before the fourth year of Solomon, accepted by virtually all scholars as 966 BC. This places the Exodus in ca. 1446 BC; Exodus 12:40 states that Jacob came to dwell in Egypt 430 years before the Exodus. Thus he came to Egypt in ca. 1876 BC. Bible says he died 71 years after coming to Egypt which is 1805 BC.</a:t>
            </a:r>
            <a:endParaRPr lang="en-US" sz="1400" b="1" dirty="0"/>
          </a:p>
        </p:txBody>
      </p:sp>
      <p:sp>
        <p:nvSpPr>
          <p:cNvPr id="133" name="TextBox 132"/>
          <p:cNvSpPr txBox="1"/>
          <p:nvPr/>
        </p:nvSpPr>
        <p:spPr>
          <a:xfrm>
            <a:off x="8018092" y="2791282"/>
            <a:ext cx="1683273" cy="923330"/>
          </a:xfrm>
          <a:prstGeom prst="rect">
            <a:avLst/>
          </a:prstGeom>
          <a:noFill/>
        </p:spPr>
        <p:txBody>
          <a:bodyPr wrap="square" rtlCol="0">
            <a:spAutoFit/>
          </a:bodyPr>
          <a:lstStyle/>
          <a:p>
            <a:pPr algn="ctr"/>
            <a:r>
              <a:rPr lang="en-US" b="1" dirty="0"/>
              <a:t>Birth of Joseph Smith</a:t>
            </a:r>
          </a:p>
          <a:p>
            <a:pPr algn="ctr"/>
            <a:r>
              <a:rPr lang="en-US" b="1" dirty="0">
                <a:solidFill>
                  <a:srgbClr val="FF0000"/>
                </a:solidFill>
              </a:rPr>
              <a:t>1805 AD</a:t>
            </a:r>
          </a:p>
        </p:txBody>
      </p:sp>
    </p:spTree>
    <p:extLst>
      <p:ext uri="{BB962C8B-B14F-4D97-AF65-F5344CB8AC3E}">
        <p14:creationId xmlns:p14="http://schemas.microsoft.com/office/powerpoint/2010/main" val="267571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776549"/>
            <a:ext cx="10327340" cy="4911633"/>
          </a:xfrm>
        </p:spPr>
        <p:txBody>
          <a:bodyPr>
            <a:normAutofit/>
          </a:bodyPr>
          <a:lstStyle/>
          <a:p>
            <a:pPr marL="0" indent="0" algn="ctr">
              <a:buNone/>
            </a:pPr>
            <a:r>
              <a:rPr lang="en-US" sz="2800" b="1" dirty="0">
                <a:solidFill>
                  <a:srgbClr val="00B050"/>
                </a:solidFill>
              </a:rPr>
              <a:t>Is the prophesied generation alive today?</a:t>
            </a:r>
          </a:p>
          <a:p>
            <a:r>
              <a:rPr lang="en-US" dirty="0">
                <a:solidFill>
                  <a:schemeClr val="accent1"/>
                </a:solidFill>
              </a:rPr>
              <a:t>Pres. Benson reviewed the same prophesies of Christ and then declared: </a:t>
            </a:r>
          </a:p>
          <a:p>
            <a:pPr marL="0" indent="0">
              <a:buNone/>
            </a:pPr>
            <a:r>
              <a:rPr lang="en-US" dirty="0">
                <a:solidFill>
                  <a:schemeClr val="tx1"/>
                </a:solidFill>
              </a:rPr>
              <a:t>“Youth of Zion, do you realize you are living in the days of the fulfillment of these signs and wonders? You are among those who will see many of these prophecies fulfilled. Just as certain as was the destruction of the temple at Jerusalem and the scattering of the Jews, </a:t>
            </a:r>
            <a:r>
              <a:rPr lang="en-US" b="1" dirty="0">
                <a:solidFill>
                  <a:schemeClr val="tx1"/>
                </a:solidFill>
              </a:rPr>
              <a:t>so shall these words of the Savior be certain to your</a:t>
            </a:r>
            <a:r>
              <a:rPr lang="en-US" dirty="0">
                <a:solidFill>
                  <a:schemeClr val="tx1"/>
                </a:solidFill>
              </a:rPr>
              <a:t> </a:t>
            </a:r>
            <a:r>
              <a:rPr lang="en-US" b="1" dirty="0">
                <a:solidFill>
                  <a:schemeClr val="tx1"/>
                </a:solidFill>
              </a:rPr>
              <a:t>generation</a:t>
            </a:r>
            <a:r>
              <a:rPr lang="en-US" dirty="0">
                <a:solidFill>
                  <a:schemeClr val="tx1"/>
                </a:solidFill>
              </a:rPr>
              <a:t>.” </a:t>
            </a:r>
          </a:p>
          <a:p>
            <a:pPr marL="0" indent="0" algn="ctr">
              <a:buNone/>
            </a:pPr>
            <a:r>
              <a:rPr lang="en-US" sz="2000" dirty="0">
                <a:solidFill>
                  <a:schemeClr val="tx1"/>
                </a:solidFill>
              </a:rPr>
              <a:t>(1982 BYU Devotional, May New Era– Prepare Yourself for the Great Day of the Lord)</a:t>
            </a:r>
            <a:endParaRPr lang="en-US" sz="1400" dirty="0">
              <a:solidFill>
                <a:schemeClr val="tx1"/>
              </a:solidFill>
            </a:endParaRPr>
          </a:p>
          <a:p>
            <a:pPr lvl="1"/>
            <a:endParaRPr lang="en-US" dirty="0"/>
          </a:p>
        </p:txBody>
      </p:sp>
      <p:sp>
        <p:nvSpPr>
          <p:cNvPr id="2" name="Title 1"/>
          <p:cNvSpPr>
            <a:spLocks noGrp="1"/>
          </p:cNvSpPr>
          <p:nvPr>
            <p:ph type="title"/>
          </p:nvPr>
        </p:nvSpPr>
        <p:spPr/>
        <p:txBody>
          <a:bodyPr/>
          <a:lstStyle/>
          <a:p>
            <a:r>
              <a:rPr lang="en-US" sz="4000" dirty="0"/>
              <a:t>Generations</a:t>
            </a:r>
          </a:p>
        </p:txBody>
      </p:sp>
    </p:spTree>
    <p:extLst>
      <p:ext uri="{BB962C8B-B14F-4D97-AF65-F5344CB8AC3E}">
        <p14:creationId xmlns:p14="http://schemas.microsoft.com/office/powerpoint/2010/main" val="364493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325497" cy="5172891"/>
          </a:xfrm>
        </p:spPr>
        <p:txBody>
          <a:bodyPr>
            <a:normAutofit/>
          </a:bodyPr>
          <a:lstStyle/>
          <a:p>
            <a:pPr marL="411480" lvl="1" indent="0">
              <a:buNone/>
            </a:pPr>
            <a:r>
              <a:rPr lang="en-US" sz="2800" dirty="0">
                <a:solidFill>
                  <a:schemeClr val="accent1"/>
                </a:solidFill>
              </a:rPr>
              <a:t>Speech by Israel Prime Minister Netanyahu to the United Nations </a:t>
            </a:r>
            <a:r>
              <a:rPr lang="en-US" dirty="0">
                <a:solidFill>
                  <a:schemeClr val="accent1"/>
                </a:solidFill>
              </a:rPr>
              <a:t/>
            </a:r>
            <a:br>
              <a:rPr lang="en-US" dirty="0">
                <a:solidFill>
                  <a:schemeClr val="accent1"/>
                </a:solidFill>
              </a:rPr>
            </a:br>
            <a:r>
              <a:rPr lang="en-US" sz="2400" dirty="0">
                <a:solidFill>
                  <a:schemeClr val="accent1"/>
                </a:solidFill>
              </a:rPr>
              <a:t>9/19/17 referring to the historic year 2017 - Jewish year 5777 </a:t>
            </a:r>
            <a:br>
              <a:rPr lang="en-US" sz="2400" dirty="0">
                <a:solidFill>
                  <a:schemeClr val="accent1"/>
                </a:solidFill>
              </a:rPr>
            </a:br>
            <a:r>
              <a:rPr lang="en-US" sz="2400" dirty="0">
                <a:solidFill>
                  <a:schemeClr val="accent1"/>
                </a:solidFill>
              </a:rPr>
              <a:t>(Jubilee Year = Year following 7 </a:t>
            </a:r>
            <a:r>
              <a:rPr lang="en-US" sz="2400" dirty="0" err="1">
                <a:solidFill>
                  <a:schemeClr val="accent1"/>
                </a:solidFill>
              </a:rPr>
              <a:t>Shemitas</a:t>
            </a:r>
            <a:r>
              <a:rPr lang="en-US" sz="2400" dirty="0">
                <a:solidFill>
                  <a:schemeClr val="accent1"/>
                </a:solidFill>
              </a:rPr>
              <a:t> {Sabbath Years} of 7 years)</a:t>
            </a:r>
          </a:p>
          <a:p>
            <a:pPr lvl="1"/>
            <a:r>
              <a:rPr lang="en-US" sz="2400" dirty="0">
                <a:solidFill>
                  <a:srgbClr val="00B050"/>
                </a:solidFill>
              </a:rPr>
              <a:t>120 years ago (1897): first Zionist conference organized by Theodore </a:t>
            </a:r>
            <a:r>
              <a:rPr lang="en-US" sz="2400" dirty="0" err="1">
                <a:solidFill>
                  <a:srgbClr val="00B050"/>
                </a:solidFill>
              </a:rPr>
              <a:t>Herzel</a:t>
            </a:r>
            <a:r>
              <a:rPr lang="en-US" sz="2400" dirty="0">
                <a:solidFill>
                  <a:srgbClr val="00B050"/>
                </a:solidFill>
              </a:rPr>
              <a:t>-Modern Moses</a:t>
            </a:r>
          </a:p>
          <a:p>
            <a:pPr lvl="1"/>
            <a:r>
              <a:rPr lang="en-US" sz="2400" dirty="0">
                <a:solidFill>
                  <a:srgbClr val="00B050"/>
                </a:solidFill>
              </a:rPr>
              <a:t>100 years ago (1917): Balfour declaration giving Jews the right to a national homeland. (Jubilee).</a:t>
            </a:r>
          </a:p>
          <a:p>
            <a:pPr lvl="1"/>
            <a:r>
              <a:rPr lang="en-US" sz="2400" dirty="0">
                <a:solidFill>
                  <a:srgbClr val="00B050"/>
                </a:solidFill>
              </a:rPr>
              <a:t>70 years ago (1947): U.N. declared the rights of the Jews to a national homeland </a:t>
            </a:r>
          </a:p>
          <a:p>
            <a:pPr lvl="1"/>
            <a:r>
              <a:rPr lang="en-US" sz="2400" dirty="0">
                <a:solidFill>
                  <a:srgbClr val="00B050"/>
                </a:solidFill>
              </a:rPr>
              <a:t>50 years ago (1967): Jews returned to Jerusalem (Jubilee)</a:t>
            </a:r>
            <a:br>
              <a:rPr lang="en-US" sz="2400" dirty="0">
                <a:solidFill>
                  <a:srgbClr val="00B050"/>
                </a:solidFill>
              </a:rPr>
            </a:br>
            <a:endParaRPr lang="en-US" sz="2400" dirty="0">
              <a:solidFill>
                <a:srgbClr val="00B050"/>
              </a:solidFill>
            </a:endParaRPr>
          </a:p>
          <a:p>
            <a:pPr lvl="1"/>
            <a:r>
              <a:rPr lang="en-US" sz="2400" b="1" dirty="0">
                <a:solidFill>
                  <a:srgbClr val="00B050"/>
                </a:solidFill>
              </a:rPr>
              <a:t>Was 2017 significant? Take note in the following slides.</a:t>
            </a:r>
          </a:p>
        </p:txBody>
      </p:sp>
      <p:sp>
        <p:nvSpPr>
          <p:cNvPr id="2" name="Title 1"/>
          <p:cNvSpPr>
            <a:spLocks noGrp="1"/>
          </p:cNvSpPr>
          <p:nvPr>
            <p:ph type="title"/>
          </p:nvPr>
        </p:nvSpPr>
        <p:spPr/>
        <p:txBody>
          <a:bodyPr/>
          <a:lstStyle/>
          <a:p>
            <a:r>
              <a:rPr lang="en-US" sz="4000" dirty="0"/>
              <a:t>Jewish Numerology</a:t>
            </a:r>
          </a:p>
        </p:txBody>
      </p:sp>
    </p:spTree>
    <p:extLst>
      <p:ext uri="{BB962C8B-B14F-4D97-AF65-F5344CB8AC3E}">
        <p14:creationId xmlns:p14="http://schemas.microsoft.com/office/powerpoint/2010/main" val="16936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155679" cy="4911633"/>
          </a:xfrm>
        </p:spPr>
        <p:txBody>
          <a:bodyPr>
            <a:normAutofit/>
          </a:bodyPr>
          <a:lstStyle/>
          <a:p>
            <a:pPr marL="411480" lvl="1" indent="0">
              <a:buNone/>
            </a:pPr>
            <a:endParaRPr lang="en-US" dirty="0">
              <a:solidFill>
                <a:srgbClr val="00B050"/>
              </a:solidFill>
            </a:endParaRPr>
          </a:p>
          <a:p>
            <a:pPr lvl="1"/>
            <a:r>
              <a:rPr lang="en-US" sz="2800" dirty="0">
                <a:solidFill>
                  <a:srgbClr val="00B050"/>
                </a:solidFill>
              </a:rPr>
              <a:t>What is the significance of the  </a:t>
            </a:r>
            <a:r>
              <a:rPr lang="en-US" sz="2800" b="1" dirty="0">
                <a:solidFill>
                  <a:srgbClr val="00B050"/>
                </a:solidFill>
              </a:rPr>
              <a:t>number 7 </a:t>
            </a:r>
            <a:r>
              <a:rPr lang="en-US" sz="2800" dirty="0">
                <a:solidFill>
                  <a:srgbClr val="00B050"/>
                </a:solidFill>
              </a:rPr>
              <a:t>to the Jews?</a:t>
            </a:r>
          </a:p>
          <a:p>
            <a:pPr lvl="2"/>
            <a:r>
              <a:rPr lang="en-US" sz="2400" dirty="0">
                <a:solidFill>
                  <a:srgbClr val="00B050"/>
                </a:solidFill>
              </a:rPr>
              <a:t>The number 7 is the Divine number of </a:t>
            </a:r>
            <a:r>
              <a:rPr lang="en-US" sz="2400" b="1" dirty="0">
                <a:solidFill>
                  <a:srgbClr val="00B050"/>
                </a:solidFill>
              </a:rPr>
              <a:t>completion</a:t>
            </a:r>
          </a:p>
          <a:p>
            <a:pPr lvl="2"/>
            <a:r>
              <a:rPr lang="en-US" sz="2400" dirty="0">
                <a:solidFill>
                  <a:srgbClr val="00B050"/>
                </a:solidFill>
              </a:rPr>
              <a:t>A </a:t>
            </a:r>
            <a:r>
              <a:rPr lang="en-US" sz="2400" b="1" dirty="0">
                <a:solidFill>
                  <a:srgbClr val="00B050"/>
                </a:solidFill>
              </a:rPr>
              <a:t>covenant promise </a:t>
            </a:r>
            <a:r>
              <a:rPr lang="en-US" sz="2400" dirty="0">
                <a:solidFill>
                  <a:srgbClr val="00B050"/>
                </a:solidFill>
              </a:rPr>
              <a:t>(in Hebrew, the expression literally translated as “to seven oneself” means “to swear a covenant”)</a:t>
            </a:r>
          </a:p>
          <a:p>
            <a:pPr lvl="2"/>
            <a:r>
              <a:rPr lang="en-US" sz="2400" dirty="0">
                <a:solidFill>
                  <a:srgbClr val="00B050"/>
                </a:solidFill>
              </a:rPr>
              <a:t>The general symbol for all </a:t>
            </a:r>
            <a:r>
              <a:rPr lang="en-US" sz="2400" b="1" dirty="0">
                <a:solidFill>
                  <a:srgbClr val="00B050"/>
                </a:solidFill>
              </a:rPr>
              <a:t>association with God</a:t>
            </a:r>
            <a:r>
              <a:rPr lang="en-US" sz="2400" dirty="0">
                <a:solidFill>
                  <a:srgbClr val="00B050"/>
                </a:solidFill>
              </a:rPr>
              <a:t>; the favorite religious number of Judaism, typifying the </a:t>
            </a:r>
            <a:r>
              <a:rPr lang="en-US" sz="2400" b="1" dirty="0">
                <a:solidFill>
                  <a:srgbClr val="00B050"/>
                </a:solidFill>
              </a:rPr>
              <a:t>covenant of holiness and sanctification</a:t>
            </a:r>
            <a:r>
              <a:rPr lang="en-US" sz="2400" dirty="0">
                <a:solidFill>
                  <a:srgbClr val="00B050"/>
                </a:solidFill>
              </a:rPr>
              <a:t>, and also all that was holy and sanctifying in purpose.</a:t>
            </a:r>
          </a:p>
          <a:p>
            <a:pPr lvl="2"/>
            <a:r>
              <a:rPr lang="en-US" sz="2400" dirty="0">
                <a:solidFill>
                  <a:srgbClr val="00B050"/>
                </a:solidFill>
              </a:rPr>
              <a:t>The Seventh Day, the Sabbath </a:t>
            </a:r>
          </a:p>
          <a:p>
            <a:pPr lvl="2"/>
            <a:r>
              <a:rPr lang="en-US" sz="2400" dirty="0">
                <a:solidFill>
                  <a:srgbClr val="00B050"/>
                </a:solidFill>
              </a:rPr>
              <a:t>Seven used </a:t>
            </a:r>
            <a:r>
              <a:rPr lang="en-US" sz="2400" b="1" dirty="0">
                <a:solidFill>
                  <a:srgbClr val="00B050"/>
                </a:solidFill>
              </a:rPr>
              <a:t>54 times </a:t>
            </a:r>
            <a:r>
              <a:rPr lang="en-US" sz="2400" dirty="0">
                <a:solidFill>
                  <a:srgbClr val="00B050"/>
                </a:solidFill>
              </a:rPr>
              <a:t>in the book of Revelations</a:t>
            </a:r>
          </a:p>
        </p:txBody>
      </p:sp>
      <p:sp>
        <p:nvSpPr>
          <p:cNvPr id="2" name="Title 1"/>
          <p:cNvSpPr>
            <a:spLocks noGrp="1"/>
          </p:cNvSpPr>
          <p:nvPr>
            <p:ph type="title"/>
          </p:nvPr>
        </p:nvSpPr>
        <p:spPr/>
        <p:txBody>
          <a:bodyPr/>
          <a:lstStyle/>
          <a:p>
            <a:r>
              <a:rPr lang="en-US" sz="4000" dirty="0"/>
              <a:t>Note the significance of #7</a:t>
            </a:r>
          </a:p>
        </p:txBody>
      </p:sp>
    </p:spTree>
    <p:extLst>
      <p:ext uri="{BB962C8B-B14F-4D97-AF65-F5344CB8AC3E}">
        <p14:creationId xmlns:p14="http://schemas.microsoft.com/office/powerpoint/2010/main" val="34002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 y="1600201"/>
            <a:ext cx="11306907" cy="5257800"/>
          </a:xfrm>
        </p:spPr>
        <p:txBody>
          <a:bodyPr>
            <a:normAutofit fontScale="92500" lnSpcReduction="10000"/>
          </a:bodyPr>
          <a:lstStyle/>
          <a:p>
            <a:pPr lvl="1"/>
            <a:r>
              <a:rPr lang="en-US" sz="2600" dirty="0"/>
              <a:t>Luke 21: 34 And </a:t>
            </a:r>
            <a:r>
              <a:rPr lang="en-US" sz="2600" b="1" dirty="0"/>
              <a:t>take heed </a:t>
            </a:r>
            <a:r>
              <a:rPr lang="en-US" sz="2600" dirty="0"/>
              <a:t>to yourselves, lest at any time your hearts be overcharged with surfeiting (GR debauchery, TG rioting and reveling), and drunkenness, and </a:t>
            </a:r>
            <a:r>
              <a:rPr lang="en-US" sz="2600" b="1" dirty="0"/>
              <a:t>cares of this life</a:t>
            </a:r>
            <a:r>
              <a:rPr lang="en-US" sz="2600" dirty="0"/>
              <a:t>, and so that day come upon you </a:t>
            </a:r>
            <a:r>
              <a:rPr lang="en-US" sz="2600" b="1" dirty="0"/>
              <a:t>unawares</a:t>
            </a:r>
            <a:r>
              <a:rPr lang="en-US" sz="2600" dirty="0"/>
              <a:t>.</a:t>
            </a:r>
          </a:p>
          <a:p>
            <a:pPr lvl="1"/>
            <a:r>
              <a:rPr lang="en-US" sz="2600" dirty="0"/>
              <a:t>35 For as a snare shall it come on all them that dwell on the face of the whole earth.</a:t>
            </a:r>
          </a:p>
          <a:p>
            <a:pPr lvl="1"/>
            <a:r>
              <a:rPr lang="en-US" sz="2600" dirty="0"/>
              <a:t>36 </a:t>
            </a:r>
            <a:r>
              <a:rPr lang="en-US" sz="2600" b="1" dirty="0"/>
              <a:t>Watch</a:t>
            </a:r>
            <a:r>
              <a:rPr lang="en-US" sz="2600" dirty="0"/>
              <a:t> ye therefore, and </a:t>
            </a:r>
            <a:r>
              <a:rPr lang="en-US" sz="2600" b="1" dirty="0"/>
              <a:t>pray</a:t>
            </a:r>
            <a:r>
              <a:rPr lang="en-US" sz="2600" dirty="0"/>
              <a:t> always (JST and keep my commandments), that ye may  be accounted worthy to escape all these things that shall come to pass, and to </a:t>
            </a:r>
            <a:r>
              <a:rPr lang="en-US" sz="2600" b="1" dirty="0"/>
              <a:t>stand before the Son </a:t>
            </a:r>
            <a:r>
              <a:rPr lang="en-US" sz="2600" dirty="0"/>
              <a:t>of man (when He shall come clothed in the glory  of His Father).</a:t>
            </a:r>
          </a:p>
          <a:p>
            <a:pPr lvl="1"/>
            <a:r>
              <a:rPr lang="en-US" sz="2600" dirty="0">
                <a:solidFill>
                  <a:srgbClr val="00B050"/>
                </a:solidFill>
              </a:rPr>
              <a:t>We are commanded to </a:t>
            </a:r>
            <a:r>
              <a:rPr lang="en-US" sz="2600" b="1" dirty="0">
                <a:solidFill>
                  <a:srgbClr val="00B050"/>
                </a:solidFill>
              </a:rPr>
              <a:t>watch, pray and obey </a:t>
            </a:r>
            <a:r>
              <a:rPr lang="en-US" sz="2600" dirty="0">
                <a:solidFill>
                  <a:srgbClr val="00B050"/>
                </a:solidFill>
              </a:rPr>
              <a:t>in order to escape the judgments. </a:t>
            </a:r>
          </a:p>
          <a:p>
            <a:pPr lvl="1"/>
            <a:r>
              <a:rPr lang="en-US" sz="2600" dirty="0">
                <a:solidFill>
                  <a:srgbClr val="00B050"/>
                </a:solidFill>
              </a:rPr>
              <a:t>Watch for what? Pray for what? Obey what? </a:t>
            </a:r>
          </a:p>
          <a:p>
            <a:pPr lvl="1"/>
            <a:r>
              <a:rPr lang="en-US" sz="2600" b="1" dirty="0">
                <a:solidFill>
                  <a:srgbClr val="00B050"/>
                </a:solidFill>
              </a:rPr>
              <a:t>What are the latter-day prophets saying?</a:t>
            </a:r>
          </a:p>
          <a:p>
            <a:pPr lvl="1"/>
            <a:endParaRPr lang="en-US" dirty="0"/>
          </a:p>
        </p:txBody>
      </p:sp>
      <p:sp>
        <p:nvSpPr>
          <p:cNvPr id="2" name="Title 1"/>
          <p:cNvSpPr>
            <a:spLocks noGrp="1"/>
          </p:cNvSpPr>
          <p:nvPr>
            <p:ph type="title"/>
          </p:nvPr>
        </p:nvSpPr>
        <p:spPr/>
        <p:txBody>
          <a:bodyPr/>
          <a:lstStyle/>
          <a:p>
            <a:r>
              <a:rPr lang="en-US" sz="4000" dirty="0"/>
              <a:t>Is it Time to Watch?</a:t>
            </a:r>
          </a:p>
        </p:txBody>
      </p:sp>
    </p:spTree>
    <p:extLst>
      <p:ext uri="{BB962C8B-B14F-4D97-AF65-F5344CB8AC3E}">
        <p14:creationId xmlns:p14="http://schemas.microsoft.com/office/powerpoint/2010/main" val="20140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935480"/>
            <a:ext cx="9098280" cy="4661262"/>
          </a:xfrm>
        </p:spPr>
        <p:txBody>
          <a:bodyPr>
            <a:normAutofit/>
          </a:bodyPr>
          <a:lstStyle/>
          <a:p>
            <a:pPr lvl="1"/>
            <a:r>
              <a:rPr lang="en-US" sz="2800" dirty="0"/>
              <a:t>Luke 21:36 </a:t>
            </a:r>
            <a:r>
              <a:rPr lang="en-US" sz="2800" b="1" dirty="0"/>
              <a:t>Watch</a:t>
            </a:r>
            <a:r>
              <a:rPr lang="en-US" sz="2800" dirty="0"/>
              <a:t> ye therefore, and </a:t>
            </a:r>
            <a:r>
              <a:rPr lang="en-US" sz="2800" b="1" dirty="0"/>
              <a:t>pray</a:t>
            </a:r>
            <a:r>
              <a:rPr lang="en-US" sz="2800" dirty="0"/>
              <a:t> always (and keep my commandments), that ye may  be accounted worthy to escape all these things that shall come to pass, and to </a:t>
            </a:r>
            <a:r>
              <a:rPr lang="en-US" sz="2800" b="1" dirty="0"/>
              <a:t>stand before the Son </a:t>
            </a:r>
            <a:r>
              <a:rPr lang="en-US" sz="2800" dirty="0"/>
              <a:t>of man (when He shall come clothed in the glory  of His Father).</a:t>
            </a:r>
          </a:p>
          <a:p>
            <a:pPr lvl="1"/>
            <a:r>
              <a:rPr lang="en-US" sz="2400" dirty="0">
                <a:solidFill>
                  <a:srgbClr val="00B050"/>
                </a:solidFill>
              </a:rPr>
              <a:t>My observations; not revelation, vision or dreams</a:t>
            </a:r>
          </a:p>
          <a:p>
            <a:pPr marL="411480" lvl="1" indent="0">
              <a:buNone/>
            </a:pPr>
            <a:r>
              <a:rPr lang="en-US" sz="2400" dirty="0">
                <a:solidFill>
                  <a:srgbClr val="00B050"/>
                </a:solidFill>
              </a:rPr>
              <a:t>.</a:t>
            </a:r>
          </a:p>
        </p:txBody>
      </p:sp>
      <p:sp>
        <p:nvSpPr>
          <p:cNvPr id="2" name="Title 1"/>
          <p:cNvSpPr>
            <a:spLocks noGrp="1"/>
          </p:cNvSpPr>
          <p:nvPr>
            <p:ph type="title"/>
          </p:nvPr>
        </p:nvSpPr>
        <p:spPr/>
        <p:txBody>
          <a:bodyPr/>
          <a:lstStyle/>
          <a:p>
            <a:r>
              <a:rPr lang="en-US" sz="4000" dirty="0"/>
              <a:t>Commanded to Watch</a:t>
            </a:r>
          </a:p>
        </p:txBody>
      </p:sp>
    </p:spTree>
    <p:extLst>
      <p:ext uri="{BB962C8B-B14F-4D97-AF65-F5344CB8AC3E}">
        <p14:creationId xmlns:p14="http://schemas.microsoft.com/office/powerpoint/2010/main" val="34453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r>
              <a:rPr lang="en-US" sz="2800" dirty="0"/>
              <a:t>Pres. Benson: Knowing what we know as His servants, can we hesitate to raise a warning voice to all who will listen that they may be prepared for the days ahead? Silence in the face of such calamity is sin! </a:t>
            </a:r>
            <a:r>
              <a:rPr lang="en-US" sz="2000" dirty="0"/>
              <a:t>(Prepare Yourself for the Great Day of the Lord.)</a:t>
            </a:r>
            <a:endParaRPr lang="en-US" sz="2800" dirty="0"/>
          </a:p>
          <a:p>
            <a:r>
              <a:rPr lang="en-US" sz="2800" dirty="0"/>
              <a:t>Joseph Fielding Smith: “The day of the coming of the Lord is near…I sincerely believe it will come in the very day when some of us who are here today </a:t>
            </a:r>
            <a:r>
              <a:rPr lang="en-US" sz="2800" b="1" dirty="0"/>
              <a:t>will be living</a:t>
            </a:r>
            <a:r>
              <a:rPr lang="en-US" sz="2800" dirty="0"/>
              <a:t> upon the face of the earth. That day is </a:t>
            </a:r>
            <a:r>
              <a:rPr lang="en-US" sz="2800" b="1" dirty="0"/>
              <a:t>close at hand</a:t>
            </a:r>
            <a:r>
              <a:rPr lang="en-US" sz="2800" dirty="0"/>
              <a:t>. </a:t>
            </a:r>
            <a:r>
              <a:rPr lang="en-US" sz="2000" dirty="0"/>
              <a:t>(President Joseph Fielding Smith—General Conference, April 1936—83 years ago)</a:t>
            </a:r>
          </a:p>
          <a:p>
            <a:r>
              <a:rPr lang="en-US" sz="2800" dirty="0">
                <a:solidFill>
                  <a:srgbClr val="00B050"/>
                </a:solidFill>
              </a:rPr>
              <a:t>What about our living Prophet and Apostles?</a:t>
            </a:r>
            <a:br>
              <a:rPr lang="en-US" sz="2800" dirty="0">
                <a:solidFill>
                  <a:srgbClr val="00B050"/>
                </a:solidFill>
              </a:rPr>
            </a:br>
            <a:endParaRPr lang="en-US" sz="2800" dirty="0">
              <a:solidFill>
                <a:srgbClr val="00B050"/>
              </a:solidFill>
            </a:endParaRPr>
          </a:p>
        </p:txBody>
      </p:sp>
      <p:sp>
        <p:nvSpPr>
          <p:cNvPr id="2" name="Title 1"/>
          <p:cNvSpPr>
            <a:spLocks noGrp="1"/>
          </p:cNvSpPr>
          <p:nvPr>
            <p:ph type="title"/>
          </p:nvPr>
        </p:nvSpPr>
        <p:spPr>
          <a:xfrm>
            <a:off x="822158" y="172620"/>
            <a:ext cx="10515600" cy="1220246"/>
          </a:xfrm>
        </p:spPr>
        <p:txBody>
          <a:bodyPr/>
          <a:lstStyle/>
          <a:p>
            <a:r>
              <a:rPr lang="en-US" sz="4000" dirty="0"/>
              <a:t>Surely our Prophets would warn us!</a:t>
            </a:r>
          </a:p>
        </p:txBody>
      </p:sp>
    </p:spTree>
    <p:extLst>
      <p:ext uri="{BB962C8B-B14F-4D97-AF65-F5344CB8AC3E}">
        <p14:creationId xmlns:p14="http://schemas.microsoft.com/office/powerpoint/2010/main" val="27980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1600200"/>
            <a:ext cx="11641016" cy="5257800"/>
          </a:xfrm>
        </p:spPr>
        <p:txBody>
          <a:bodyPr>
            <a:normAutofit fontScale="62500" lnSpcReduction="20000"/>
          </a:bodyPr>
          <a:lstStyle/>
          <a:p>
            <a:r>
              <a:rPr lang="en-US" sz="3600" dirty="0">
                <a:solidFill>
                  <a:schemeClr val="tx1"/>
                </a:solidFill>
              </a:rPr>
              <a:t>Elder Nelson: </a:t>
            </a:r>
            <a:r>
              <a:rPr lang="en-US" sz="3200" dirty="0">
                <a:solidFill>
                  <a:schemeClr val="tx1"/>
                </a:solidFill>
              </a:rPr>
              <a:t>The Gathering of Scattered Israel 10/6, </a:t>
            </a:r>
            <a:r>
              <a:rPr lang="en-US" sz="3200" b="1" dirty="0">
                <a:solidFill>
                  <a:schemeClr val="tx1"/>
                </a:solidFill>
              </a:rPr>
              <a:t>Now is the Time to Prepare </a:t>
            </a:r>
            <a:r>
              <a:rPr lang="en-US" sz="3200" dirty="0">
                <a:solidFill>
                  <a:schemeClr val="tx1"/>
                </a:solidFill>
              </a:rPr>
              <a:t>4/05, The Price of Priesthood Power 4/16, Youth Broadcast 6/18, Just about every talk.</a:t>
            </a:r>
            <a:endParaRPr lang="en-US" sz="3600" dirty="0">
              <a:solidFill>
                <a:schemeClr val="tx1"/>
              </a:solidFill>
            </a:endParaRPr>
          </a:p>
          <a:p>
            <a:r>
              <a:rPr lang="en-US" sz="3200" dirty="0">
                <a:solidFill>
                  <a:schemeClr val="tx1"/>
                </a:solidFill>
              </a:rPr>
              <a:t>Elder Eyring: </a:t>
            </a:r>
            <a:r>
              <a:rPr lang="en-US" sz="2900" dirty="0">
                <a:solidFill>
                  <a:schemeClr val="tx1"/>
                </a:solidFill>
              </a:rPr>
              <a:t>Hearts Bound Together 4/05 </a:t>
            </a:r>
            <a:r>
              <a:rPr lang="en-US" sz="2900" dirty="0">
                <a:solidFill>
                  <a:srgbClr val="00B050"/>
                </a:solidFill>
              </a:rPr>
              <a:t>“We live in the last days. Time could be running out for us to do what we have promised to do.”</a:t>
            </a:r>
            <a:endParaRPr lang="en-US" sz="3200" dirty="0">
              <a:solidFill>
                <a:srgbClr val="00B050"/>
              </a:solidFill>
            </a:endParaRPr>
          </a:p>
          <a:p>
            <a:r>
              <a:rPr lang="en-US" sz="3600" dirty="0">
                <a:solidFill>
                  <a:schemeClr val="tx1"/>
                </a:solidFill>
              </a:rPr>
              <a:t>Elder Oaks: </a:t>
            </a:r>
            <a:r>
              <a:rPr lang="en-US" sz="3200" b="1" dirty="0">
                <a:solidFill>
                  <a:schemeClr val="tx1"/>
                </a:solidFill>
              </a:rPr>
              <a:t>Preparation for the Second Coming </a:t>
            </a:r>
            <a:r>
              <a:rPr lang="en-US" sz="3200" dirty="0">
                <a:solidFill>
                  <a:schemeClr val="tx1"/>
                </a:solidFill>
              </a:rPr>
              <a:t>4/04</a:t>
            </a:r>
            <a:r>
              <a:rPr lang="en-US" sz="3200" b="1" dirty="0">
                <a:solidFill>
                  <a:schemeClr val="tx1"/>
                </a:solidFill>
              </a:rPr>
              <a:t> (Highly Recommended)</a:t>
            </a:r>
            <a:endParaRPr lang="en-US" sz="3600" b="1" dirty="0">
              <a:solidFill>
                <a:schemeClr val="tx1"/>
              </a:solidFill>
            </a:endParaRPr>
          </a:p>
          <a:p>
            <a:r>
              <a:rPr lang="en-US" sz="3200" dirty="0">
                <a:solidFill>
                  <a:schemeClr val="tx1"/>
                </a:solidFill>
              </a:rPr>
              <a:t>Elder Uchtdorf: </a:t>
            </a:r>
            <a:r>
              <a:rPr lang="en-US" sz="2900" dirty="0">
                <a:solidFill>
                  <a:schemeClr val="tx1"/>
                </a:solidFill>
              </a:rPr>
              <a:t>Perfect Love </a:t>
            </a:r>
            <a:r>
              <a:rPr lang="en-US" sz="2900" dirty="0" err="1">
                <a:solidFill>
                  <a:schemeClr val="tx1"/>
                </a:solidFill>
              </a:rPr>
              <a:t>Casteth</a:t>
            </a:r>
            <a:r>
              <a:rPr lang="en-US" sz="2900" dirty="0">
                <a:solidFill>
                  <a:schemeClr val="tx1"/>
                </a:solidFill>
              </a:rPr>
              <a:t> Out Fear 4/17 </a:t>
            </a:r>
            <a:r>
              <a:rPr lang="en-US" sz="2900" dirty="0">
                <a:solidFill>
                  <a:srgbClr val="00B050"/>
                </a:solidFill>
              </a:rPr>
              <a:t>“Brothers and sisters, we are charged with studying the word of God and heeding the voice of the Spirit, that we may “know the signs of the times, and the signs of the coming of the Son of Man.”</a:t>
            </a:r>
            <a:endParaRPr lang="en-US" sz="3200" dirty="0">
              <a:solidFill>
                <a:srgbClr val="00B050"/>
              </a:solidFill>
            </a:endParaRPr>
          </a:p>
          <a:p>
            <a:r>
              <a:rPr lang="en-US" sz="3200" dirty="0">
                <a:solidFill>
                  <a:schemeClr val="tx1"/>
                </a:solidFill>
              </a:rPr>
              <a:t>Elder Ballard: </a:t>
            </a:r>
            <a:r>
              <a:rPr lang="en-US" sz="2900" dirty="0">
                <a:solidFill>
                  <a:schemeClr val="tx1"/>
                </a:solidFill>
              </a:rPr>
              <a:t>Regional Conference 9/16. </a:t>
            </a:r>
          </a:p>
          <a:p>
            <a:r>
              <a:rPr lang="en-US" sz="3200" dirty="0">
                <a:solidFill>
                  <a:schemeClr val="tx1"/>
                </a:solidFill>
              </a:rPr>
              <a:t>Elder Hales: </a:t>
            </a:r>
            <a:r>
              <a:rPr lang="en-US" sz="2900" b="1" dirty="0">
                <a:solidFill>
                  <a:schemeClr val="tx1"/>
                </a:solidFill>
              </a:rPr>
              <a:t>Preparation for the Restoration and the Second Coming </a:t>
            </a:r>
            <a:r>
              <a:rPr lang="en-US" sz="2900" dirty="0">
                <a:solidFill>
                  <a:schemeClr val="tx1"/>
                </a:solidFill>
              </a:rPr>
              <a:t>10/05</a:t>
            </a:r>
            <a:endParaRPr lang="en-US" sz="3200" dirty="0">
              <a:solidFill>
                <a:schemeClr val="tx1"/>
              </a:solidFill>
            </a:endParaRPr>
          </a:p>
          <a:p>
            <a:r>
              <a:rPr lang="en-US" sz="3200" dirty="0">
                <a:solidFill>
                  <a:schemeClr val="tx1"/>
                </a:solidFill>
              </a:rPr>
              <a:t>Elder Holland: </a:t>
            </a:r>
            <a:r>
              <a:rPr lang="en-US" sz="2900" b="1" dirty="0">
                <a:solidFill>
                  <a:schemeClr val="tx1"/>
                </a:solidFill>
              </a:rPr>
              <a:t>Preparing for the Second Coming </a:t>
            </a:r>
            <a:r>
              <a:rPr lang="en-US" sz="2900" dirty="0">
                <a:solidFill>
                  <a:schemeClr val="tx1"/>
                </a:solidFill>
              </a:rPr>
              <a:t>12/13 Ensign (from Church Education Fireside “Terror, Triumph and a Wedding Feast 9/04)</a:t>
            </a:r>
          </a:p>
          <a:p>
            <a:r>
              <a:rPr lang="en-US" sz="3200" dirty="0">
                <a:solidFill>
                  <a:schemeClr val="tx1"/>
                </a:solidFill>
              </a:rPr>
              <a:t>Elder Bednar: </a:t>
            </a:r>
            <a:r>
              <a:rPr lang="en-US" sz="2900" b="1" dirty="0">
                <a:solidFill>
                  <a:schemeClr val="tx1"/>
                </a:solidFill>
              </a:rPr>
              <a:t>Watching</a:t>
            </a:r>
            <a:r>
              <a:rPr lang="en-US" sz="2900" dirty="0">
                <a:solidFill>
                  <a:schemeClr val="tx1"/>
                </a:solidFill>
              </a:rPr>
              <a:t> </a:t>
            </a:r>
            <a:r>
              <a:rPr lang="en-US" sz="2900" b="1" dirty="0">
                <a:solidFill>
                  <a:schemeClr val="tx1"/>
                </a:solidFill>
              </a:rPr>
              <a:t>with All Perseverance </a:t>
            </a:r>
            <a:r>
              <a:rPr lang="en-US" sz="2900" dirty="0">
                <a:solidFill>
                  <a:schemeClr val="tx1"/>
                </a:solidFill>
              </a:rPr>
              <a:t>4/10 </a:t>
            </a:r>
            <a:r>
              <a:rPr lang="en-US" sz="2900" dirty="0">
                <a:solidFill>
                  <a:srgbClr val="00B050"/>
                </a:solidFill>
              </a:rPr>
              <a:t>“Spiritual warnings should lead to increasingly vigilant watching. You and I live in “a day of warning” (D&amp;C 63:58). And because we have been and will be warned, we need to be, as the Apostle Paul admonished, “watching…with all perseverance” (Ephesians 6:18)</a:t>
            </a:r>
          </a:p>
          <a:p>
            <a:r>
              <a:rPr lang="en-US" sz="3200" dirty="0">
                <a:solidFill>
                  <a:schemeClr val="tx1"/>
                </a:solidFill>
              </a:rPr>
              <a:t>Elder Cook: </a:t>
            </a:r>
            <a:r>
              <a:rPr lang="en-US" sz="2900" dirty="0">
                <a:solidFill>
                  <a:schemeClr val="tx1"/>
                </a:solidFill>
              </a:rPr>
              <a:t>Let There Be Light! 10/20, We Follow Jesus Christ 4/10</a:t>
            </a:r>
          </a:p>
          <a:p>
            <a:r>
              <a:rPr lang="en-US" sz="3200" dirty="0">
                <a:solidFill>
                  <a:schemeClr val="tx1"/>
                </a:solidFill>
              </a:rPr>
              <a:t>Elder Christofferson: </a:t>
            </a:r>
            <a:r>
              <a:rPr lang="en-US" sz="2900" dirty="0">
                <a:solidFill>
                  <a:srgbClr val="00B050"/>
                </a:solidFill>
              </a:rPr>
              <a:t>“the Holy Spirit affirmed two things to me… it is supremely important to prepare the world for the Second Coming of the Lord Jesus Christ.” 4/19</a:t>
            </a:r>
            <a:endParaRPr lang="en-US" dirty="0">
              <a:solidFill>
                <a:srgbClr val="00B050"/>
              </a:solidFill>
            </a:endParaRPr>
          </a:p>
          <a:p>
            <a:r>
              <a:rPr lang="en-US" sz="3200" dirty="0">
                <a:solidFill>
                  <a:schemeClr val="tx1"/>
                </a:solidFill>
              </a:rPr>
              <a:t>Elder Anderson: </a:t>
            </a:r>
            <a:r>
              <a:rPr lang="en-US" sz="2900" b="1" dirty="0">
                <a:solidFill>
                  <a:schemeClr val="tx1"/>
                </a:solidFill>
              </a:rPr>
              <a:t>Preparing the World for the Second Coming </a:t>
            </a:r>
            <a:r>
              <a:rPr lang="en-US" sz="2900" dirty="0">
                <a:solidFill>
                  <a:schemeClr val="tx1"/>
                </a:solidFill>
              </a:rPr>
              <a:t>4/11, Thy Kingdom Come 4/15</a:t>
            </a:r>
            <a:endParaRPr lang="en-US" sz="2800" dirty="0">
              <a:solidFill>
                <a:schemeClr val="tx1"/>
              </a:solidFill>
            </a:endParaRPr>
          </a:p>
        </p:txBody>
      </p:sp>
      <p:sp>
        <p:nvSpPr>
          <p:cNvPr id="2" name="Title 1"/>
          <p:cNvSpPr>
            <a:spLocks noGrp="1"/>
          </p:cNvSpPr>
          <p:nvPr>
            <p:ph type="title"/>
          </p:nvPr>
        </p:nvSpPr>
        <p:spPr>
          <a:xfrm>
            <a:off x="822158" y="172620"/>
            <a:ext cx="10515600" cy="1220246"/>
          </a:xfrm>
        </p:spPr>
        <p:txBody>
          <a:bodyPr/>
          <a:lstStyle/>
          <a:p>
            <a:r>
              <a:rPr lang="en-US" sz="4000" dirty="0"/>
              <a:t>Living Prophets and Apostles</a:t>
            </a:r>
          </a:p>
        </p:txBody>
      </p:sp>
    </p:spTree>
    <p:extLst>
      <p:ext uri="{BB962C8B-B14F-4D97-AF65-F5344CB8AC3E}">
        <p14:creationId xmlns:p14="http://schemas.microsoft.com/office/powerpoint/2010/main" val="76020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1377628"/>
            <a:ext cx="11673839" cy="5475766"/>
          </a:xfrm>
        </p:spPr>
        <p:txBody>
          <a:bodyPr>
            <a:normAutofit fontScale="25000" lnSpcReduction="20000"/>
          </a:bodyPr>
          <a:lstStyle/>
          <a:p>
            <a:pPr marL="0" indent="0">
              <a:buNone/>
            </a:pPr>
            <a:r>
              <a:rPr lang="en-US" dirty="0"/>
              <a:t>	</a:t>
            </a:r>
            <a:endParaRPr lang="en-US" sz="1800" dirty="0"/>
          </a:p>
          <a:p>
            <a:r>
              <a:rPr lang="en-US" sz="9600" b="1" dirty="0"/>
              <a:t>Just think of the excitement and urgency of it all</a:t>
            </a:r>
            <a:r>
              <a:rPr lang="en-US" sz="9600" dirty="0"/>
              <a:t>: every prophet commencing with Adam has seen our day. And every prophet has talked about </a:t>
            </a:r>
            <a:r>
              <a:rPr lang="en-US" sz="9600" i="1" dirty="0"/>
              <a:t>our</a:t>
            </a:r>
            <a:r>
              <a:rPr lang="en-US" sz="9600" dirty="0"/>
              <a:t> day, when Israel would be gathered and the world would be prepared for the Second Coming of the Savior. Think of it! Of all the people who have ever lived on planet earth, </a:t>
            </a:r>
            <a:r>
              <a:rPr lang="en-US" sz="9600" b="1" i="1" dirty="0"/>
              <a:t>we</a:t>
            </a:r>
            <a:r>
              <a:rPr lang="en-US" sz="9600" b="1" dirty="0"/>
              <a:t> are the ones who get to participate in this final, great gathering event.</a:t>
            </a:r>
            <a:r>
              <a:rPr lang="en-US" sz="9600" dirty="0"/>
              <a:t> How exciting is that! Our Heavenly Father has reserved many of His most noble spirits﻿—perhaps, I might say, His finest team﻿—for this final phase. Those noble spirits﻿—those finest players, those heroes﻿—are </a:t>
            </a:r>
            <a:r>
              <a:rPr lang="en-US" sz="9600" i="1" dirty="0"/>
              <a:t>you</a:t>
            </a:r>
            <a:r>
              <a:rPr lang="en-US" sz="9600" dirty="0"/>
              <a:t>!</a:t>
            </a:r>
          </a:p>
          <a:p>
            <a:r>
              <a:rPr lang="en-US" sz="9600" dirty="0"/>
              <a:t>“Our Savior and Redeemer, Jesus Christ, will perform some of His mightiest works between now and when He comes again. </a:t>
            </a:r>
            <a:r>
              <a:rPr lang="en-US" sz="9600" b="1" dirty="0"/>
              <a:t>We will see miraculous indications that God the Father and His Son, Jesus Christ, preside over this Church in majesty and glory</a:t>
            </a:r>
            <a:r>
              <a:rPr lang="en-US" sz="9600" dirty="0"/>
              <a:t>,” </a:t>
            </a:r>
            <a:r>
              <a:rPr lang="en-US" sz="4800" dirty="0"/>
              <a:t>(“</a:t>
            </a:r>
            <a:r>
              <a:rPr lang="en-US" sz="4800" b="1" u="sng" dirty="0">
                <a:hlinkClick r:id="rId2"/>
              </a:rPr>
              <a:t>Revelation for the Church, Revelation for Our Lives</a:t>
            </a:r>
            <a:r>
              <a:rPr lang="en-US" sz="4800" dirty="0"/>
              <a:t>,“ Apr. 2018 general conference).</a:t>
            </a:r>
            <a:endParaRPr lang="en-US" sz="9600" dirty="0"/>
          </a:p>
          <a:p>
            <a:r>
              <a:rPr lang="en-US" sz="9600" dirty="0"/>
              <a:t>“Do the spiritual work to find out for yourselves, and please do it now. </a:t>
            </a:r>
            <a:r>
              <a:rPr lang="en-US" sz="9600" b="1" dirty="0"/>
              <a:t>Time is running out</a:t>
            </a:r>
            <a:r>
              <a:rPr lang="en-US" sz="9600" dirty="0"/>
              <a:t>.”</a:t>
            </a:r>
          </a:p>
          <a:p>
            <a:r>
              <a:rPr lang="en-US" sz="9600" b="1" dirty="0">
                <a:solidFill>
                  <a:srgbClr val="00B050"/>
                </a:solidFill>
              </a:rPr>
              <a:t>Are members of the church preparing? What percent believe its soon and are actively preparing?</a:t>
            </a:r>
          </a:p>
          <a:p>
            <a:pPr marL="0" indent="0">
              <a:buNone/>
            </a:pPr>
            <a:endParaRPr lang="en-US" sz="7200" b="1" dirty="0"/>
          </a:p>
        </p:txBody>
      </p:sp>
      <p:sp>
        <p:nvSpPr>
          <p:cNvPr id="2" name="Title 1"/>
          <p:cNvSpPr>
            <a:spLocks noGrp="1"/>
          </p:cNvSpPr>
          <p:nvPr>
            <p:ph type="title"/>
          </p:nvPr>
        </p:nvSpPr>
        <p:spPr>
          <a:xfrm>
            <a:off x="822158" y="172620"/>
            <a:ext cx="10515600" cy="1209614"/>
          </a:xfrm>
        </p:spPr>
        <p:txBody>
          <a:bodyPr/>
          <a:lstStyle/>
          <a:p>
            <a:r>
              <a:rPr lang="en-US" sz="4000" dirty="0"/>
              <a:t>President Nelson, Our Prophet</a:t>
            </a:r>
          </a:p>
        </p:txBody>
      </p:sp>
    </p:spTree>
    <p:extLst>
      <p:ext uri="{BB962C8B-B14F-4D97-AF65-F5344CB8AC3E}">
        <p14:creationId xmlns:p14="http://schemas.microsoft.com/office/powerpoint/2010/main" val="9203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462" y="1566036"/>
            <a:ext cx="10972800" cy="4949218"/>
          </a:xfrm>
        </p:spPr>
        <p:txBody>
          <a:bodyPr>
            <a:noAutofit/>
          </a:bodyPr>
          <a:lstStyle/>
          <a:p>
            <a:r>
              <a:rPr lang="en-US" dirty="0">
                <a:solidFill>
                  <a:schemeClr val="tx1"/>
                </a:solidFill>
              </a:rPr>
              <a:t>2 Peter 3: 3 …there shall come in the last days </a:t>
            </a:r>
            <a:r>
              <a:rPr lang="en-US" b="1" dirty="0">
                <a:solidFill>
                  <a:schemeClr val="tx1"/>
                </a:solidFill>
              </a:rPr>
              <a:t>scoffers</a:t>
            </a:r>
            <a:r>
              <a:rPr lang="en-US" dirty="0">
                <a:solidFill>
                  <a:schemeClr val="tx1"/>
                </a:solidFill>
              </a:rPr>
              <a:t>, walking after their own lusts, and saying, Where is the promise of his coming? For since the fathers fell asleep, </a:t>
            </a:r>
            <a:r>
              <a:rPr lang="en-US" b="1" dirty="0">
                <a:solidFill>
                  <a:schemeClr val="tx1"/>
                </a:solidFill>
              </a:rPr>
              <a:t>all things continue as they were from the beginning </a:t>
            </a:r>
            <a:r>
              <a:rPr lang="en-US" dirty="0">
                <a:solidFill>
                  <a:schemeClr val="tx1"/>
                </a:solidFill>
              </a:rPr>
              <a:t>of the creation. </a:t>
            </a:r>
          </a:p>
          <a:p>
            <a:r>
              <a:rPr lang="en-US" dirty="0">
                <a:solidFill>
                  <a:schemeClr val="tx1"/>
                </a:solidFill>
              </a:rPr>
              <a:t>8 But, beloved, be not ignorant of this one thing, that one day is with the Lord as </a:t>
            </a:r>
            <a:r>
              <a:rPr lang="en-US" b="1" dirty="0">
                <a:solidFill>
                  <a:schemeClr val="tx1"/>
                </a:solidFill>
              </a:rPr>
              <a:t>a thousand years</a:t>
            </a:r>
            <a:r>
              <a:rPr lang="en-US" dirty="0">
                <a:solidFill>
                  <a:schemeClr val="tx1"/>
                </a:solidFill>
              </a:rPr>
              <a:t>, and </a:t>
            </a:r>
            <a:r>
              <a:rPr lang="en-US" b="1" dirty="0">
                <a:solidFill>
                  <a:schemeClr val="tx1"/>
                </a:solidFill>
              </a:rPr>
              <a:t>a thousand years </a:t>
            </a:r>
            <a:r>
              <a:rPr lang="en-US" dirty="0">
                <a:solidFill>
                  <a:schemeClr val="tx1"/>
                </a:solidFill>
              </a:rPr>
              <a:t>as one day. </a:t>
            </a:r>
            <a:endParaRPr lang="en-US" dirty="0">
              <a:solidFill>
                <a:srgbClr val="00B050"/>
              </a:solidFill>
            </a:endParaRPr>
          </a:p>
          <a:p>
            <a:r>
              <a:rPr lang="en-US" dirty="0">
                <a:solidFill>
                  <a:srgbClr val="00B050"/>
                </a:solidFill>
              </a:rPr>
              <a:t>Jews and saints: 7 days of man, each day a thousand years = 4 days until Messiah, 2 to tribulation, 1 for Millennium  Was Peter reminding the saints of the significance of the year 2000 and predicting “scoffers” in our day?</a:t>
            </a:r>
          </a:p>
          <a:p>
            <a:r>
              <a:rPr lang="en-US" dirty="0">
                <a:solidFill>
                  <a:srgbClr val="00B050"/>
                </a:solidFill>
              </a:rPr>
              <a:t>LDS.org, D&amp;C 77:12; Seventh seal opened around 2,000. Then ½ hour of silence in heaven (20.8 years). Then tribulations.</a:t>
            </a:r>
          </a:p>
          <a:p>
            <a:r>
              <a:rPr lang="en-US" dirty="0"/>
              <a:t>“</a:t>
            </a:r>
            <a:r>
              <a:rPr lang="en-US" b="1" dirty="0"/>
              <a:t>But perhaps these days are more “latter” than we have ever imagined.”</a:t>
            </a:r>
            <a:r>
              <a:rPr lang="en-US" dirty="0"/>
              <a:t> </a:t>
            </a:r>
            <a:r>
              <a:rPr lang="en-US" sz="2000" dirty="0"/>
              <a:t>Sister Nelson</a:t>
            </a:r>
            <a:endParaRPr lang="en-US" b="1" dirty="0"/>
          </a:p>
          <a:p>
            <a:endParaRPr lang="en-US" dirty="0">
              <a:solidFill>
                <a:srgbClr val="00B050"/>
              </a:solidFill>
            </a:endParaRPr>
          </a:p>
        </p:txBody>
      </p:sp>
      <p:sp>
        <p:nvSpPr>
          <p:cNvPr id="2" name="Title 1"/>
          <p:cNvSpPr>
            <a:spLocks noGrp="1"/>
          </p:cNvSpPr>
          <p:nvPr>
            <p:ph type="title"/>
          </p:nvPr>
        </p:nvSpPr>
        <p:spPr>
          <a:xfrm>
            <a:off x="822158" y="172620"/>
            <a:ext cx="10515600" cy="1220246"/>
          </a:xfrm>
        </p:spPr>
        <p:txBody>
          <a:bodyPr/>
          <a:lstStyle/>
          <a:p>
            <a:r>
              <a:rPr lang="en-US" sz="4000" dirty="0"/>
              <a:t>Latter Day “Scoffers”</a:t>
            </a:r>
          </a:p>
        </p:txBody>
      </p:sp>
    </p:spTree>
    <p:extLst>
      <p:ext uri="{BB962C8B-B14F-4D97-AF65-F5344CB8AC3E}">
        <p14:creationId xmlns:p14="http://schemas.microsoft.com/office/powerpoint/2010/main" val="3474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776549"/>
            <a:ext cx="10327340" cy="4911633"/>
          </a:xfrm>
        </p:spPr>
        <p:txBody>
          <a:bodyPr>
            <a:normAutofit fontScale="85000" lnSpcReduction="20000"/>
          </a:bodyPr>
          <a:lstStyle/>
          <a:p>
            <a:pPr lvl="1"/>
            <a:r>
              <a:rPr lang="en-US" sz="3300" dirty="0">
                <a:solidFill>
                  <a:schemeClr val="tx2"/>
                </a:solidFill>
              </a:rPr>
              <a:t>The reason is the same as for the judgment in Christ’s time:</a:t>
            </a:r>
          </a:p>
          <a:p>
            <a:pPr lvl="1"/>
            <a:r>
              <a:rPr lang="en-US" sz="2800" dirty="0">
                <a:solidFill>
                  <a:srgbClr val="00B050"/>
                </a:solidFill>
              </a:rPr>
              <a:t>Broken Covenants</a:t>
            </a:r>
          </a:p>
          <a:p>
            <a:pPr lvl="2"/>
            <a:r>
              <a:rPr lang="en-US" sz="2800" dirty="0">
                <a:solidFill>
                  <a:schemeClr val="tx1"/>
                </a:solidFill>
              </a:rPr>
              <a:t>Abrahamic</a:t>
            </a:r>
          </a:p>
          <a:p>
            <a:pPr lvl="2"/>
            <a:r>
              <a:rPr lang="en-US" sz="2800" dirty="0">
                <a:solidFill>
                  <a:schemeClr val="tx1"/>
                </a:solidFill>
              </a:rPr>
              <a:t>Nephite</a:t>
            </a:r>
          </a:p>
          <a:p>
            <a:pPr lvl="2"/>
            <a:r>
              <a:rPr lang="en-US" sz="2800" dirty="0">
                <a:solidFill>
                  <a:schemeClr val="tx1"/>
                </a:solidFill>
              </a:rPr>
              <a:t>American</a:t>
            </a:r>
          </a:p>
          <a:p>
            <a:pPr lvl="1"/>
            <a:r>
              <a:rPr lang="en-US" sz="2800" dirty="0">
                <a:solidFill>
                  <a:srgbClr val="00B050"/>
                </a:solidFill>
              </a:rPr>
              <a:t>Broken Commandments</a:t>
            </a:r>
          </a:p>
          <a:p>
            <a:pPr lvl="2"/>
            <a:r>
              <a:rPr lang="en-US" sz="2800" dirty="0">
                <a:solidFill>
                  <a:schemeClr val="tx1"/>
                </a:solidFill>
              </a:rPr>
              <a:t>10 Commandments</a:t>
            </a:r>
          </a:p>
          <a:p>
            <a:pPr lvl="3"/>
            <a:r>
              <a:rPr lang="en-US" sz="2600" dirty="0">
                <a:solidFill>
                  <a:schemeClr val="tx1"/>
                </a:solidFill>
              </a:rPr>
              <a:t>Mocking God</a:t>
            </a:r>
          </a:p>
          <a:p>
            <a:pPr lvl="3"/>
            <a:r>
              <a:rPr lang="en-US" sz="2600" dirty="0">
                <a:solidFill>
                  <a:schemeClr val="tx1"/>
                </a:solidFill>
              </a:rPr>
              <a:t>Immorality, Porn $12 B in U.S., $100 B globally</a:t>
            </a:r>
          </a:p>
          <a:p>
            <a:pPr lvl="3"/>
            <a:r>
              <a:rPr lang="en-US" sz="2600" dirty="0">
                <a:solidFill>
                  <a:schemeClr val="tx1"/>
                </a:solidFill>
              </a:rPr>
              <a:t>Breaking Sabbath</a:t>
            </a:r>
          </a:p>
          <a:p>
            <a:pPr lvl="1"/>
            <a:r>
              <a:rPr lang="en-US" sz="2800" dirty="0">
                <a:solidFill>
                  <a:srgbClr val="00B050"/>
                </a:solidFill>
              </a:rPr>
              <a:t>Rejecting the Messiah</a:t>
            </a:r>
          </a:p>
          <a:p>
            <a:pPr lvl="2"/>
            <a:endParaRPr lang="en-US" sz="2800" dirty="0">
              <a:solidFill>
                <a:srgbClr val="00B050"/>
              </a:solidFill>
            </a:endParaRPr>
          </a:p>
          <a:p>
            <a:pPr marL="777240" lvl="2" indent="0">
              <a:buNone/>
            </a:pPr>
            <a:r>
              <a:rPr lang="en-US" sz="2800" dirty="0">
                <a:solidFill>
                  <a:schemeClr val="tx2"/>
                </a:solidFill>
              </a:rPr>
              <a:t>Sorry, no time to review facts and statistics tonight.</a:t>
            </a:r>
          </a:p>
        </p:txBody>
      </p:sp>
      <p:sp>
        <p:nvSpPr>
          <p:cNvPr id="2" name="Title 1"/>
          <p:cNvSpPr>
            <a:spLocks noGrp="1"/>
          </p:cNvSpPr>
          <p:nvPr>
            <p:ph type="title"/>
          </p:nvPr>
        </p:nvSpPr>
        <p:spPr/>
        <p:txBody>
          <a:bodyPr/>
          <a:lstStyle/>
          <a:p>
            <a:r>
              <a:rPr lang="en-US" sz="4000" dirty="0"/>
              <a:t>Why Now?</a:t>
            </a:r>
          </a:p>
        </p:txBody>
      </p:sp>
    </p:spTree>
    <p:extLst>
      <p:ext uri="{BB962C8B-B14F-4D97-AF65-F5344CB8AC3E}">
        <p14:creationId xmlns:p14="http://schemas.microsoft.com/office/powerpoint/2010/main" val="121555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1414" y="2163036"/>
            <a:ext cx="7952014" cy="4351338"/>
          </a:xfrm>
        </p:spPr>
        <p:txBody>
          <a:bodyPr>
            <a:normAutofit/>
          </a:bodyPr>
          <a:lstStyle/>
          <a:p>
            <a:pPr marL="0" indent="0">
              <a:buNone/>
            </a:pPr>
            <a:r>
              <a:rPr lang="en-US" sz="3200" dirty="0">
                <a:solidFill>
                  <a:schemeClr val="tx2"/>
                </a:solidFill>
              </a:rPr>
              <a:t>Christ’s Prophesied Signs</a:t>
            </a:r>
          </a:p>
          <a:p>
            <a:r>
              <a:rPr lang="en-US" sz="3200" dirty="0">
                <a:solidFill>
                  <a:srgbClr val="00B050"/>
                </a:solidFill>
              </a:rPr>
              <a:t>Celestial Signs</a:t>
            </a:r>
          </a:p>
          <a:p>
            <a:r>
              <a:rPr lang="en-US" sz="3200" dirty="0">
                <a:solidFill>
                  <a:srgbClr val="00B050"/>
                </a:solidFill>
              </a:rPr>
              <a:t>Distress of Nations</a:t>
            </a:r>
          </a:p>
          <a:p>
            <a:r>
              <a:rPr lang="en-US" sz="3200" dirty="0">
                <a:solidFill>
                  <a:srgbClr val="00B050"/>
                </a:solidFill>
              </a:rPr>
              <a:t>Natural Disasters</a:t>
            </a:r>
          </a:p>
          <a:p>
            <a:r>
              <a:rPr lang="en-US" sz="3200" dirty="0">
                <a:solidFill>
                  <a:srgbClr val="00B050"/>
                </a:solidFill>
              </a:rPr>
              <a:t>Fear, Heavens Shaken</a:t>
            </a:r>
          </a:p>
          <a:p>
            <a:endParaRPr lang="en-US" dirty="0"/>
          </a:p>
        </p:txBody>
      </p:sp>
      <p:sp>
        <p:nvSpPr>
          <p:cNvPr id="2" name="Title 1"/>
          <p:cNvSpPr>
            <a:spLocks noGrp="1"/>
          </p:cNvSpPr>
          <p:nvPr>
            <p:ph type="title"/>
          </p:nvPr>
        </p:nvSpPr>
        <p:spPr/>
        <p:txBody>
          <a:bodyPr/>
          <a:lstStyle/>
          <a:p>
            <a:pPr algn="ctr"/>
            <a:r>
              <a:rPr lang="en-US" sz="4000" dirty="0"/>
              <a:t>Wickedness brings the </a:t>
            </a:r>
            <a:r>
              <a:rPr lang="en-US" sz="4000" u="sng" dirty="0"/>
              <a:t>Signs of Judgment</a:t>
            </a:r>
            <a:r>
              <a:rPr lang="en-US" sz="4000" dirty="0"/>
              <a:t>!</a:t>
            </a:r>
          </a:p>
        </p:txBody>
      </p:sp>
    </p:spTree>
    <p:extLst>
      <p:ext uri="{BB962C8B-B14F-4D97-AF65-F5344CB8AC3E}">
        <p14:creationId xmlns:p14="http://schemas.microsoft.com/office/powerpoint/2010/main" val="1031323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787" y="538965"/>
            <a:ext cx="10254343" cy="2387600"/>
          </a:xfrm>
        </p:spPr>
        <p:txBody>
          <a:bodyPr>
            <a:normAutofit/>
          </a:bodyPr>
          <a:lstStyle/>
          <a:p>
            <a:r>
              <a:rPr lang="en-US" sz="4800" dirty="0"/>
              <a:t>Celestial Signs</a:t>
            </a:r>
            <a:r>
              <a:rPr lang="en-US" sz="2000" dirty="0"/>
              <a:t/>
            </a:r>
            <a:br>
              <a:rPr lang="en-US" sz="2000" dirty="0"/>
            </a:br>
            <a:r>
              <a:rPr lang="en-US" sz="2000" dirty="0"/>
              <a:t/>
            </a:r>
            <a:br>
              <a:rPr lang="en-US" sz="2000" dirty="0"/>
            </a:br>
            <a:r>
              <a:rPr lang="en-US" sz="2200" dirty="0"/>
              <a:t/>
            </a:r>
            <a:br>
              <a:rPr lang="en-US" sz="2200" dirty="0"/>
            </a:br>
            <a:r>
              <a:rPr lang="en-US" sz="2200" dirty="0"/>
              <a:t/>
            </a:r>
            <a:br>
              <a:rPr lang="en-US" sz="2200" dirty="0"/>
            </a:br>
            <a:endParaRPr lang="en-US" sz="2200" dirty="0"/>
          </a:p>
        </p:txBody>
      </p:sp>
      <p:sp>
        <p:nvSpPr>
          <p:cNvPr id="3" name="Subtitle 2"/>
          <p:cNvSpPr>
            <a:spLocks noGrp="1"/>
          </p:cNvSpPr>
          <p:nvPr>
            <p:ph type="subTitle" idx="1"/>
          </p:nvPr>
        </p:nvSpPr>
        <p:spPr>
          <a:xfrm>
            <a:off x="1587220" y="2300135"/>
            <a:ext cx="9144000" cy="3927243"/>
          </a:xfrm>
        </p:spPr>
        <p:txBody>
          <a:bodyPr>
            <a:normAutofit/>
          </a:bodyPr>
          <a:lstStyle/>
          <a:p>
            <a:r>
              <a:rPr lang="en-US" sz="3200" b="1" dirty="0"/>
              <a:t>Sun darkened</a:t>
            </a:r>
            <a:r>
              <a:rPr lang="en-US" dirty="0"/>
              <a:t/>
            </a:r>
            <a:br>
              <a:rPr lang="en-US" dirty="0"/>
            </a:br>
            <a:r>
              <a:rPr lang="en-US" sz="2000" dirty="0"/>
              <a:t>Isaiah 13:10, Joel 2:10, 31; 3:15, Matt. 24:29, Mark 13:24, Luke 21:25, Acts 2:20, 2 Nephi 23:10, Rev. 6:12, 8:12, D&amp;C 29:14, 34:9, 45:42, 133:49</a:t>
            </a:r>
          </a:p>
          <a:p>
            <a:pPr>
              <a:spcBef>
                <a:spcPts val="1800"/>
              </a:spcBef>
            </a:pPr>
            <a:r>
              <a:rPr lang="en-US" sz="3200" b="1" dirty="0"/>
              <a:t>Moon turned to blood (darkened)</a:t>
            </a:r>
          </a:p>
          <a:p>
            <a:r>
              <a:rPr lang="en-US" sz="2000" dirty="0"/>
              <a:t>Isaiah 13:10, 24:23, Ezekiel 32:7-8, Joel 2:10, 31, 3:15, Matt. 24:29, Mark 13:24, Luke 21:25, Acts 2:20, Rev. 6:12, 2 Nephi 23:10, D&amp;C 29:14, 34:9, 45:2, 133:49</a:t>
            </a:r>
          </a:p>
          <a:p>
            <a:pPr>
              <a:spcBef>
                <a:spcPts val="1800"/>
              </a:spcBef>
            </a:pPr>
            <a:r>
              <a:rPr lang="en-US" sz="3200" b="1" dirty="0"/>
              <a:t>Stars Falling</a:t>
            </a:r>
          </a:p>
          <a:p>
            <a:r>
              <a:rPr lang="en-US" dirty="0"/>
              <a:t>Matt. 24;29, Luke 21:25, Rev. 6:12, 8:10, 8:12, D&amp;C 133:49</a:t>
            </a:r>
          </a:p>
          <a:p>
            <a:endParaRPr lang="en-US" sz="3200" dirty="0"/>
          </a:p>
        </p:txBody>
      </p:sp>
    </p:spTree>
    <p:extLst>
      <p:ext uri="{BB962C8B-B14F-4D97-AF65-F5344CB8AC3E}">
        <p14:creationId xmlns:p14="http://schemas.microsoft.com/office/powerpoint/2010/main" val="355969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pPr lvl="1"/>
            <a:r>
              <a:rPr lang="en-US" sz="2600" dirty="0"/>
              <a:t>President Hinckley: “The </a:t>
            </a:r>
            <a:r>
              <a:rPr lang="en-US" sz="2600" b="1" dirty="0"/>
              <a:t>vision of Joel has been fulfilled </a:t>
            </a:r>
            <a:r>
              <a:rPr lang="en-US" sz="2600" dirty="0"/>
              <a:t>wherein he declared: ‘And it shall come to pass afterward, that I will </a:t>
            </a:r>
            <a:r>
              <a:rPr lang="en-US" sz="2600" b="1" dirty="0"/>
              <a:t>pour out my spirit </a:t>
            </a:r>
            <a:r>
              <a:rPr lang="en-US" sz="2600" dirty="0"/>
              <a:t>upon all flesh; and your sons and your daughters shall prophesy, your old men shall </a:t>
            </a:r>
            <a:r>
              <a:rPr lang="en-US" sz="2600" b="1" dirty="0"/>
              <a:t>dream dreams</a:t>
            </a:r>
            <a:r>
              <a:rPr lang="en-US" sz="2600" dirty="0"/>
              <a:t>, your young men shall see visions: And also upon the servants and upon the handmaids in those days will I pour out my spirit. And </a:t>
            </a:r>
            <a:r>
              <a:rPr lang="en-US" sz="2600" b="1" dirty="0"/>
              <a:t>I will shew wonders in the heavens and in the earth</a:t>
            </a:r>
            <a:r>
              <a:rPr lang="en-US" sz="2600" dirty="0"/>
              <a:t>, blood, and fire, and pillars of smoke. The </a:t>
            </a:r>
            <a:r>
              <a:rPr lang="en-US" sz="2600" b="1" dirty="0"/>
              <a:t>sun</a:t>
            </a:r>
            <a:r>
              <a:rPr lang="en-US" sz="2600" dirty="0"/>
              <a:t> shall be turned into darkness, and the </a:t>
            </a:r>
            <a:r>
              <a:rPr lang="en-US" sz="2600" b="1" dirty="0"/>
              <a:t>moon</a:t>
            </a:r>
            <a:r>
              <a:rPr lang="en-US" sz="2600" dirty="0"/>
              <a:t> into blood, before the great and the terrible day of the Lord come…” </a:t>
            </a:r>
            <a:r>
              <a:rPr lang="en-US" sz="2400" dirty="0"/>
              <a:t>(Joel 2:28-32) (GC Oct 2001)</a:t>
            </a:r>
          </a:p>
          <a:p>
            <a:pPr lvl="2"/>
            <a:endParaRPr lang="en-US" sz="1800" dirty="0">
              <a:solidFill>
                <a:srgbClr val="00B050"/>
              </a:solidFill>
            </a:endParaRPr>
          </a:p>
          <a:p>
            <a:pPr lvl="1"/>
            <a:endParaRPr lang="en-US" sz="2000" dirty="0">
              <a:solidFill>
                <a:srgbClr val="00B050"/>
              </a:solidFill>
            </a:endParaRPr>
          </a:p>
          <a:p>
            <a:pPr lvl="1"/>
            <a:endParaRPr lang="en-US" sz="1800" dirty="0">
              <a:solidFill>
                <a:srgbClr val="00B050"/>
              </a:solidFill>
            </a:endParaRPr>
          </a:p>
        </p:txBody>
      </p:sp>
      <p:sp>
        <p:nvSpPr>
          <p:cNvPr id="2" name="Title 1"/>
          <p:cNvSpPr>
            <a:spLocks noGrp="1"/>
          </p:cNvSpPr>
          <p:nvPr>
            <p:ph type="title"/>
          </p:nvPr>
        </p:nvSpPr>
        <p:spPr>
          <a:xfrm>
            <a:off x="822158" y="172619"/>
            <a:ext cx="10515600" cy="1230879"/>
          </a:xfrm>
        </p:spPr>
        <p:txBody>
          <a:bodyPr/>
          <a:lstStyle/>
          <a:p>
            <a:r>
              <a:rPr lang="en-US" sz="4000" dirty="0"/>
              <a:t>Already Happened?</a:t>
            </a:r>
          </a:p>
        </p:txBody>
      </p:sp>
    </p:spTree>
    <p:extLst>
      <p:ext uri="{BB962C8B-B14F-4D97-AF65-F5344CB8AC3E}">
        <p14:creationId xmlns:p14="http://schemas.microsoft.com/office/powerpoint/2010/main" val="200149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4" y="1672936"/>
            <a:ext cx="10421422" cy="4909291"/>
          </a:xfrm>
        </p:spPr>
        <p:txBody>
          <a:bodyPr>
            <a:normAutofit/>
          </a:bodyPr>
          <a:lstStyle/>
          <a:p>
            <a:r>
              <a:rPr lang="en-US" sz="2800" dirty="0">
                <a:solidFill>
                  <a:schemeClr val="tx2"/>
                </a:solidFill>
              </a:rPr>
              <a:t>What heavenly signs should we expect?</a:t>
            </a:r>
          </a:p>
          <a:p>
            <a:pPr lvl="1"/>
            <a:r>
              <a:rPr lang="en-US" sz="2400" dirty="0">
                <a:solidFill>
                  <a:schemeClr val="tx1"/>
                </a:solidFill>
              </a:rPr>
              <a:t>Matthew 16:4 The Pharisees also with the Sadducees came, and tempting desired him that he would shew them a </a:t>
            </a:r>
            <a:r>
              <a:rPr lang="en-US" sz="2400" b="1" dirty="0">
                <a:solidFill>
                  <a:schemeClr val="tx1"/>
                </a:solidFill>
              </a:rPr>
              <a:t>sign from heaven</a:t>
            </a:r>
            <a:r>
              <a:rPr lang="en-US" sz="2400" dirty="0">
                <a:solidFill>
                  <a:schemeClr val="tx1"/>
                </a:solidFill>
              </a:rPr>
              <a:t>. </a:t>
            </a:r>
            <a:r>
              <a:rPr lang="en-US" sz="2400" dirty="0">
                <a:solidFill>
                  <a:schemeClr val="tx2"/>
                </a:solidFill>
              </a:rPr>
              <a:t>(Sign in Hebrew means constellation. Healings and raising people from the dead were not enough, the Jews believed in heavenly signs.) </a:t>
            </a:r>
          </a:p>
          <a:p>
            <a:pPr lvl="1"/>
            <a:r>
              <a:rPr lang="en-US" sz="2400" dirty="0">
                <a:solidFill>
                  <a:schemeClr val="tx1"/>
                </a:solidFill>
              </a:rPr>
              <a:t>”He answered and said unto them, When it is evening, ye say, It will be fair weather: for the sky is red. O ye hypocrites, ye can discern the face of the sky; but can ye not discern the </a:t>
            </a:r>
            <a:r>
              <a:rPr lang="en-US" sz="2400" b="1" u="sng" dirty="0">
                <a:solidFill>
                  <a:schemeClr val="tx1"/>
                </a:solidFill>
              </a:rPr>
              <a:t>signs of the times</a:t>
            </a:r>
            <a:r>
              <a:rPr lang="en-US" sz="2400" dirty="0">
                <a:solidFill>
                  <a:schemeClr val="tx1"/>
                </a:solidFill>
              </a:rPr>
              <a:t>?  A wicked and adulterous generation </a:t>
            </a:r>
            <a:r>
              <a:rPr lang="en-US" sz="2400" dirty="0" err="1">
                <a:solidFill>
                  <a:schemeClr val="tx1"/>
                </a:solidFill>
              </a:rPr>
              <a:t>seeketh</a:t>
            </a:r>
            <a:r>
              <a:rPr lang="en-US" sz="2400" dirty="0">
                <a:solidFill>
                  <a:schemeClr val="tx1"/>
                </a:solidFill>
              </a:rPr>
              <a:t> after a sign; and there shall no sign be given unto it, </a:t>
            </a:r>
            <a:r>
              <a:rPr lang="en-US" sz="2400" b="1" dirty="0">
                <a:solidFill>
                  <a:schemeClr val="tx1"/>
                </a:solidFill>
              </a:rPr>
              <a:t>but the sign of the prophet Jonas</a:t>
            </a:r>
            <a:r>
              <a:rPr lang="en-US" sz="2400" dirty="0">
                <a:solidFill>
                  <a:schemeClr val="tx1"/>
                </a:solidFill>
              </a:rPr>
              <a:t>. </a:t>
            </a:r>
          </a:p>
        </p:txBody>
      </p:sp>
      <p:sp>
        <p:nvSpPr>
          <p:cNvPr id="2" name="Title 1"/>
          <p:cNvSpPr>
            <a:spLocks noGrp="1"/>
          </p:cNvSpPr>
          <p:nvPr>
            <p:ph type="title"/>
          </p:nvPr>
        </p:nvSpPr>
        <p:spPr>
          <a:xfrm>
            <a:off x="838200" y="0"/>
            <a:ext cx="10515600" cy="1325563"/>
          </a:xfrm>
        </p:spPr>
        <p:txBody>
          <a:bodyPr/>
          <a:lstStyle/>
          <a:p>
            <a:r>
              <a:rPr lang="en-US" sz="4000" dirty="0"/>
              <a:t>Celestial Signs</a:t>
            </a:r>
          </a:p>
        </p:txBody>
      </p:sp>
    </p:spTree>
    <p:extLst>
      <p:ext uri="{BB962C8B-B14F-4D97-AF65-F5344CB8AC3E}">
        <p14:creationId xmlns:p14="http://schemas.microsoft.com/office/powerpoint/2010/main" val="31484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4" y="1672936"/>
            <a:ext cx="10421422" cy="4909291"/>
          </a:xfrm>
        </p:spPr>
        <p:txBody>
          <a:bodyPr>
            <a:normAutofit/>
          </a:bodyPr>
          <a:lstStyle/>
          <a:p>
            <a:pPr lvl="1"/>
            <a:r>
              <a:rPr lang="en-US" sz="2800" dirty="0">
                <a:solidFill>
                  <a:schemeClr val="tx2"/>
                </a:solidFill>
              </a:rPr>
              <a:t>What sign in the heavens represented Jonah, death and the resurrection of Christ (Matt 12) and is designated as the Sign of the Times? A sign that was remembered 760 years later when referred to by Christ. </a:t>
            </a:r>
          </a:p>
          <a:p>
            <a:pPr lvl="1"/>
            <a:r>
              <a:rPr lang="en-US" sz="2800" dirty="0">
                <a:solidFill>
                  <a:srgbClr val="00B050"/>
                </a:solidFill>
              </a:rPr>
              <a:t>Question: Did the king and whole city of </a:t>
            </a:r>
            <a:r>
              <a:rPr lang="en-US" sz="2800" dirty="0" err="1">
                <a:solidFill>
                  <a:srgbClr val="00B050"/>
                </a:solidFill>
              </a:rPr>
              <a:t>Ninevah</a:t>
            </a:r>
            <a:r>
              <a:rPr lang="en-US" sz="2800" dirty="0">
                <a:solidFill>
                  <a:srgbClr val="00B050"/>
                </a:solidFill>
              </a:rPr>
              <a:t> repent in sack cloth and ashes just because of a sermon by a reluctant prophet? </a:t>
            </a:r>
          </a:p>
        </p:txBody>
      </p:sp>
      <p:sp>
        <p:nvSpPr>
          <p:cNvPr id="2" name="Title 1"/>
          <p:cNvSpPr>
            <a:spLocks noGrp="1"/>
          </p:cNvSpPr>
          <p:nvPr>
            <p:ph type="title"/>
          </p:nvPr>
        </p:nvSpPr>
        <p:spPr>
          <a:xfrm>
            <a:off x="838200" y="0"/>
            <a:ext cx="10515600" cy="1325563"/>
          </a:xfrm>
        </p:spPr>
        <p:txBody>
          <a:bodyPr/>
          <a:lstStyle/>
          <a:p>
            <a:r>
              <a:rPr lang="en-US" sz="4000" dirty="0"/>
              <a:t>Sign of Jonah</a:t>
            </a:r>
          </a:p>
        </p:txBody>
      </p:sp>
    </p:spTree>
    <p:extLst>
      <p:ext uri="{BB962C8B-B14F-4D97-AF65-F5344CB8AC3E}">
        <p14:creationId xmlns:p14="http://schemas.microsoft.com/office/powerpoint/2010/main" val="18102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62" y="1685109"/>
            <a:ext cx="11799275" cy="4911633"/>
          </a:xfrm>
        </p:spPr>
        <p:txBody>
          <a:bodyPr>
            <a:normAutofit lnSpcReduction="10000"/>
          </a:bodyPr>
          <a:lstStyle/>
          <a:p>
            <a:pPr marL="411480" lvl="1" indent="0">
              <a:buNone/>
            </a:pPr>
            <a:r>
              <a:rPr lang="en-US" sz="2800" dirty="0">
                <a:solidFill>
                  <a:schemeClr val="tx2"/>
                </a:solidFill>
              </a:rPr>
              <a:t>The disciples asked the Lord when he would come again (5 versions)</a:t>
            </a:r>
          </a:p>
          <a:p>
            <a:pPr lvl="1"/>
            <a:r>
              <a:rPr lang="en-US" sz="2400" b="1" dirty="0"/>
              <a:t>Matthew 24 </a:t>
            </a:r>
            <a:r>
              <a:rPr lang="en-US" sz="2400" dirty="0"/>
              <a:t>… </a:t>
            </a:r>
            <a:r>
              <a:rPr lang="en-US" sz="2400" b="1" dirty="0"/>
              <a:t>the sign of thy coming </a:t>
            </a:r>
            <a:r>
              <a:rPr lang="en-US" sz="2400" dirty="0"/>
              <a:t>and of the end of the world?</a:t>
            </a:r>
            <a:br>
              <a:rPr lang="en-US" sz="2400" dirty="0"/>
            </a:br>
            <a:r>
              <a:rPr lang="en-US" sz="2400" dirty="0"/>
              <a:t>(</a:t>
            </a:r>
            <a:r>
              <a:rPr lang="en-US" sz="2400" b="1" dirty="0"/>
              <a:t>JS Matthew</a:t>
            </a:r>
            <a:r>
              <a:rPr lang="en-US" sz="2400" dirty="0"/>
              <a:t>)</a:t>
            </a:r>
          </a:p>
          <a:p>
            <a:pPr lvl="1"/>
            <a:r>
              <a:rPr lang="en-US" sz="2400" b="1" dirty="0"/>
              <a:t>Mark 13 </a:t>
            </a:r>
            <a:r>
              <a:rPr lang="en-US" sz="2400" dirty="0"/>
              <a:t>…Peter and James and John and Andrew …Tell us, when shall these things be? And what shall be </a:t>
            </a:r>
            <a:r>
              <a:rPr lang="en-US" sz="2400" b="1" dirty="0"/>
              <a:t>the sign </a:t>
            </a:r>
            <a:r>
              <a:rPr lang="en-US" sz="2400" dirty="0"/>
              <a:t>when all these things shall be fulfilled?</a:t>
            </a:r>
          </a:p>
          <a:p>
            <a:pPr lvl="1"/>
            <a:r>
              <a:rPr lang="en-US" sz="2400" b="1" dirty="0"/>
              <a:t>Luke 21 </a:t>
            </a:r>
            <a:r>
              <a:rPr lang="en-US" sz="2400" dirty="0"/>
              <a:t>…Master, but when shall these things be? And </a:t>
            </a:r>
            <a:r>
              <a:rPr lang="en-US" sz="2400" b="1" dirty="0"/>
              <a:t>what sign…</a:t>
            </a:r>
            <a:endParaRPr lang="en-US" sz="2400" dirty="0"/>
          </a:p>
          <a:p>
            <a:pPr lvl="1"/>
            <a:r>
              <a:rPr lang="en-US" sz="2400" b="1" dirty="0"/>
              <a:t>D&amp;C 45 </a:t>
            </a:r>
            <a:r>
              <a:rPr lang="en-US" sz="2400" dirty="0"/>
              <a:t>…As ye have asked of me concerning </a:t>
            </a:r>
            <a:r>
              <a:rPr lang="en-US" sz="2400" b="1" dirty="0"/>
              <a:t>the signs of my coming</a:t>
            </a:r>
            <a:r>
              <a:rPr lang="en-US" sz="2400" dirty="0"/>
              <a:t>, in the day when I shall come in my glory…</a:t>
            </a:r>
            <a:br>
              <a:rPr lang="en-US" sz="2400" dirty="0"/>
            </a:br>
            <a:endParaRPr lang="en-US" sz="2400" dirty="0"/>
          </a:p>
          <a:p>
            <a:pPr lvl="1"/>
            <a:r>
              <a:rPr lang="en-US" sz="2400" dirty="0">
                <a:solidFill>
                  <a:srgbClr val="00B050"/>
                </a:solidFill>
              </a:rPr>
              <a:t>All sources: </a:t>
            </a:r>
            <a:br>
              <a:rPr lang="en-US" sz="2400" dirty="0">
                <a:solidFill>
                  <a:srgbClr val="00B050"/>
                </a:solidFill>
              </a:rPr>
            </a:br>
            <a:r>
              <a:rPr lang="en-US" sz="2400" dirty="0">
                <a:solidFill>
                  <a:srgbClr val="00B050"/>
                </a:solidFill>
              </a:rPr>
              <a:t>Signs and trials, parable of the fig tree, commandment to WATCH.</a:t>
            </a:r>
          </a:p>
          <a:p>
            <a:pPr lvl="1"/>
            <a:r>
              <a:rPr lang="en-US" sz="2400" dirty="0">
                <a:solidFill>
                  <a:srgbClr val="00B050"/>
                </a:solidFill>
              </a:rPr>
              <a:t>Watch for what?</a:t>
            </a:r>
          </a:p>
        </p:txBody>
      </p:sp>
      <p:sp>
        <p:nvSpPr>
          <p:cNvPr id="2" name="Title 1"/>
          <p:cNvSpPr>
            <a:spLocks noGrp="1"/>
          </p:cNvSpPr>
          <p:nvPr>
            <p:ph type="title"/>
          </p:nvPr>
        </p:nvSpPr>
        <p:spPr/>
        <p:txBody>
          <a:bodyPr/>
          <a:lstStyle/>
          <a:p>
            <a:r>
              <a:rPr lang="en-US" sz="4000" dirty="0"/>
              <a:t>Christ’s Prophesy of Second Coming</a:t>
            </a:r>
          </a:p>
        </p:txBody>
      </p:sp>
    </p:spTree>
    <p:extLst>
      <p:ext uri="{BB962C8B-B14F-4D97-AF65-F5344CB8AC3E}">
        <p14:creationId xmlns:p14="http://schemas.microsoft.com/office/powerpoint/2010/main" val="11633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39190"/>
            <a:ext cx="5418944" cy="4909291"/>
          </a:xfrm>
        </p:spPr>
        <p:txBody>
          <a:bodyPr>
            <a:normAutofit/>
          </a:bodyPr>
          <a:lstStyle/>
          <a:p>
            <a:r>
              <a:rPr lang="en-US" sz="2800" dirty="0"/>
              <a:t>The great Assyrian eclipse</a:t>
            </a:r>
          </a:p>
          <a:p>
            <a:pPr lvl="1"/>
            <a:r>
              <a:rPr lang="en-US" sz="2400" dirty="0">
                <a:solidFill>
                  <a:srgbClr val="00B050"/>
                </a:solidFill>
              </a:rPr>
              <a:t>June 15, 763 BC (during the life of Jonah) was the famous Bur-</a:t>
            </a:r>
            <a:r>
              <a:rPr lang="en-US" sz="2400" dirty="0" err="1">
                <a:solidFill>
                  <a:srgbClr val="00B050"/>
                </a:solidFill>
              </a:rPr>
              <a:t>Sagale</a:t>
            </a:r>
            <a:r>
              <a:rPr lang="en-US" sz="2400" dirty="0">
                <a:solidFill>
                  <a:srgbClr val="00B050"/>
                </a:solidFill>
              </a:rPr>
              <a:t> </a:t>
            </a:r>
            <a:r>
              <a:rPr lang="en-US" sz="2400" b="1" dirty="0">
                <a:solidFill>
                  <a:srgbClr val="00B050"/>
                </a:solidFill>
              </a:rPr>
              <a:t>Eclipse</a:t>
            </a:r>
            <a:r>
              <a:rPr lang="en-US" sz="2400" dirty="0">
                <a:solidFill>
                  <a:srgbClr val="00B050"/>
                </a:solidFill>
              </a:rPr>
              <a:t> just north of </a:t>
            </a:r>
            <a:r>
              <a:rPr lang="en-US" sz="2400" dirty="0" err="1">
                <a:solidFill>
                  <a:srgbClr val="00B050"/>
                </a:solidFill>
              </a:rPr>
              <a:t>Ninevah</a:t>
            </a:r>
            <a:r>
              <a:rPr lang="en-US" sz="2400" dirty="0">
                <a:solidFill>
                  <a:srgbClr val="00B050"/>
                </a:solidFill>
              </a:rPr>
              <a:t>. </a:t>
            </a:r>
          </a:p>
          <a:p>
            <a:pPr lvl="1"/>
            <a:r>
              <a:rPr lang="en-US" sz="2400" dirty="0">
                <a:solidFill>
                  <a:srgbClr val="00B050"/>
                </a:solidFill>
              </a:rPr>
              <a:t>There were also </a:t>
            </a:r>
            <a:r>
              <a:rPr lang="en-US" sz="2400" b="1" dirty="0">
                <a:solidFill>
                  <a:srgbClr val="00B050"/>
                </a:solidFill>
              </a:rPr>
              <a:t>earthquakes, plagues and revolts</a:t>
            </a:r>
            <a:r>
              <a:rPr lang="en-US" sz="2400" dirty="0">
                <a:solidFill>
                  <a:srgbClr val="00B050"/>
                </a:solidFill>
              </a:rPr>
              <a:t>. </a:t>
            </a:r>
          </a:p>
          <a:p>
            <a:pPr lvl="1"/>
            <a:r>
              <a:rPr lang="en-US" sz="2400" dirty="0">
                <a:solidFill>
                  <a:srgbClr val="00B050"/>
                </a:solidFill>
              </a:rPr>
              <a:t>Was it any wonder that when Jonah visited them and warned of their destruction they put on sackcloth and ashes and repented? </a:t>
            </a:r>
          </a:p>
        </p:txBody>
      </p:sp>
      <p:sp>
        <p:nvSpPr>
          <p:cNvPr id="2" name="Title 1"/>
          <p:cNvSpPr>
            <a:spLocks noGrp="1"/>
          </p:cNvSpPr>
          <p:nvPr>
            <p:ph type="title"/>
          </p:nvPr>
        </p:nvSpPr>
        <p:spPr>
          <a:xfrm>
            <a:off x="838200" y="0"/>
            <a:ext cx="10515600" cy="1325563"/>
          </a:xfrm>
        </p:spPr>
        <p:txBody>
          <a:bodyPr/>
          <a:lstStyle/>
          <a:p>
            <a:r>
              <a:rPr lang="en-US" sz="4000" dirty="0"/>
              <a:t>Sun Darkened</a:t>
            </a:r>
          </a:p>
        </p:txBody>
      </p:sp>
      <p:pic>
        <p:nvPicPr>
          <p:cNvPr id="1026" name="Picture 2" descr="https://2.bp.blogspot.com/--hDMUE5a0xQ/WA4TtPiWfXI/AAAAAAAABJU/GwJHywQPO0MsOe61uWM6L7AcZDZMdjqbgCLcB/s1600/bur%2Bsag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49866"/>
            <a:ext cx="5740732" cy="344659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6" idx="0"/>
          </p:cNvCxnSpPr>
          <p:nvPr/>
        </p:nvCxnSpPr>
        <p:spPr>
          <a:xfrm flipH="1" flipV="1">
            <a:off x="8799226" y="4407108"/>
            <a:ext cx="1202024" cy="15676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29700" y="5974773"/>
            <a:ext cx="1943100" cy="646331"/>
          </a:xfrm>
          <a:prstGeom prst="rect">
            <a:avLst/>
          </a:prstGeom>
          <a:noFill/>
        </p:spPr>
        <p:txBody>
          <a:bodyPr wrap="square" rtlCol="0">
            <a:spAutoFit/>
          </a:bodyPr>
          <a:lstStyle/>
          <a:p>
            <a:r>
              <a:rPr lang="en-US" dirty="0"/>
              <a:t>The ancient city of </a:t>
            </a:r>
            <a:r>
              <a:rPr lang="en-US" dirty="0" err="1"/>
              <a:t>Ninevah</a:t>
            </a:r>
            <a:endParaRPr lang="en-US" dirty="0"/>
          </a:p>
        </p:txBody>
      </p:sp>
    </p:spTree>
    <p:extLst>
      <p:ext uri="{BB962C8B-B14F-4D97-AF65-F5344CB8AC3E}">
        <p14:creationId xmlns:p14="http://schemas.microsoft.com/office/powerpoint/2010/main" val="117492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9190"/>
            <a:ext cx="10421422" cy="4909291"/>
          </a:xfrm>
        </p:spPr>
        <p:txBody>
          <a:bodyPr>
            <a:normAutofit/>
          </a:bodyPr>
          <a:lstStyle/>
          <a:p>
            <a:r>
              <a:rPr lang="en-US" sz="2800" dirty="0">
                <a:solidFill>
                  <a:schemeClr val="tx2"/>
                </a:solidFill>
              </a:rPr>
              <a:t>The Sign at Christ’s death</a:t>
            </a:r>
          </a:p>
          <a:p>
            <a:r>
              <a:rPr lang="en-US" dirty="0">
                <a:solidFill>
                  <a:schemeClr val="tx1"/>
                </a:solidFill>
              </a:rPr>
              <a:t>Matthew, Mark and Luke describe </a:t>
            </a:r>
            <a:r>
              <a:rPr lang="en-US" b="1" dirty="0">
                <a:solidFill>
                  <a:schemeClr val="tx1"/>
                </a:solidFill>
              </a:rPr>
              <a:t>darkness</a:t>
            </a:r>
            <a:r>
              <a:rPr lang="en-US" dirty="0">
                <a:solidFill>
                  <a:schemeClr val="tx1"/>
                </a:solidFill>
              </a:rPr>
              <a:t> for </a:t>
            </a:r>
            <a:r>
              <a:rPr lang="en-US" b="1" dirty="0">
                <a:solidFill>
                  <a:schemeClr val="tx1"/>
                </a:solidFill>
              </a:rPr>
              <a:t>three hours </a:t>
            </a:r>
            <a:r>
              <a:rPr lang="en-US" dirty="0">
                <a:solidFill>
                  <a:schemeClr val="tx1"/>
                </a:solidFill>
              </a:rPr>
              <a:t>when Christ died. Matthew also mentioned an </a:t>
            </a:r>
            <a:r>
              <a:rPr lang="en-US" b="1" dirty="0">
                <a:solidFill>
                  <a:schemeClr val="tx1"/>
                </a:solidFill>
              </a:rPr>
              <a:t>earthquake</a:t>
            </a:r>
            <a:r>
              <a:rPr lang="en-US" dirty="0">
                <a:solidFill>
                  <a:schemeClr val="tx1"/>
                </a:solidFill>
              </a:rPr>
              <a:t>. As Christ prophesied, they saw the sign of Jonah but unlike </a:t>
            </a:r>
            <a:r>
              <a:rPr lang="en-US" dirty="0" err="1">
                <a:solidFill>
                  <a:schemeClr val="tx1"/>
                </a:solidFill>
              </a:rPr>
              <a:t>Ninevah</a:t>
            </a:r>
            <a:r>
              <a:rPr lang="en-US" dirty="0">
                <a:solidFill>
                  <a:schemeClr val="tx1"/>
                </a:solidFill>
              </a:rPr>
              <a:t>, they did not repent. </a:t>
            </a:r>
          </a:p>
          <a:p>
            <a:r>
              <a:rPr lang="en-US" dirty="0">
                <a:solidFill>
                  <a:schemeClr val="tx1"/>
                </a:solidFill>
              </a:rPr>
              <a:t>Book of Mormon: </a:t>
            </a:r>
            <a:r>
              <a:rPr lang="en-US" b="1" dirty="0">
                <a:solidFill>
                  <a:schemeClr val="tx1"/>
                </a:solidFill>
              </a:rPr>
              <a:t>three days </a:t>
            </a:r>
            <a:r>
              <a:rPr lang="en-US" dirty="0">
                <a:solidFill>
                  <a:schemeClr val="tx1"/>
                </a:solidFill>
              </a:rPr>
              <a:t>of darkness at the time of Christ’s death (3 Nephi 11:11) as well as </a:t>
            </a:r>
            <a:r>
              <a:rPr lang="en-US" b="1" dirty="0">
                <a:solidFill>
                  <a:schemeClr val="tx1"/>
                </a:solidFill>
              </a:rPr>
              <a:t>storms and earthquakes</a:t>
            </a:r>
            <a:r>
              <a:rPr lang="en-US" dirty="0">
                <a:solidFill>
                  <a:schemeClr val="tx1"/>
                </a:solidFill>
              </a:rPr>
              <a:t>. (</a:t>
            </a:r>
            <a:r>
              <a:rPr lang="en-US" sz="2000" dirty="0">
                <a:solidFill>
                  <a:schemeClr val="tx1"/>
                </a:solidFill>
              </a:rPr>
              <a:t>3 Nephi 8)</a:t>
            </a:r>
          </a:p>
          <a:p>
            <a:r>
              <a:rPr lang="en-US" dirty="0">
                <a:solidFill>
                  <a:srgbClr val="00B050"/>
                </a:solidFill>
              </a:rPr>
              <a:t>The “sign of Jonah” was given at the time of Christ’s death. The “Sign of the Times.”</a:t>
            </a:r>
          </a:p>
          <a:p>
            <a:r>
              <a:rPr lang="en-US" dirty="0">
                <a:solidFill>
                  <a:srgbClr val="00B050"/>
                </a:solidFill>
              </a:rPr>
              <a:t>Has that same sign been seen recently?</a:t>
            </a:r>
          </a:p>
        </p:txBody>
      </p:sp>
      <p:sp>
        <p:nvSpPr>
          <p:cNvPr id="2" name="Title 1"/>
          <p:cNvSpPr>
            <a:spLocks noGrp="1"/>
          </p:cNvSpPr>
          <p:nvPr>
            <p:ph type="title"/>
          </p:nvPr>
        </p:nvSpPr>
        <p:spPr>
          <a:xfrm>
            <a:off x="838200" y="0"/>
            <a:ext cx="10515600" cy="1325563"/>
          </a:xfrm>
        </p:spPr>
        <p:txBody>
          <a:bodyPr/>
          <a:lstStyle/>
          <a:p>
            <a:r>
              <a:rPr lang="en-US" sz="4000" dirty="0"/>
              <a:t>Sign of Jonah was Given</a:t>
            </a:r>
          </a:p>
        </p:txBody>
      </p:sp>
    </p:spTree>
    <p:extLst>
      <p:ext uri="{BB962C8B-B14F-4D97-AF65-F5344CB8AC3E}">
        <p14:creationId xmlns:p14="http://schemas.microsoft.com/office/powerpoint/2010/main" val="334515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0" y="1672936"/>
            <a:ext cx="10421422" cy="4909291"/>
          </a:xfrm>
        </p:spPr>
        <p:txBody>
          <a:bodyPr>
            <a:normAutofit/>
          </a:bodyPr>
          <a:lstStyle/>
          <a:p>
            <a:r>
              <a:rPr lang="en-US" sz="3200" dirty="0"/>
              <a:t>The Great American Eclipse</a:t>
            </a:r>
          </a:p>
        </p:txBody>
      </p:sp>
      <p:sp>
        <p:nvSpPr>
          <p:cNvPr id="2" name="Title 1"/>
          <p:cNvSpPr>
            <a:spLocks noGrp="1"/>
          </p:cNvSpPr>
          <p:nvPr>
            <p:ph type="title"/>
          </p:nvPr>
        </p:nvSpPr>
        <p:spPr>
          <a:xfrm>
            <a:off x="838200" y="0"/>
            <a:ext cx="10515600" cy="1325563"/>
          </a:xfrm>
        </p:spPr>
        <p:txBody>
          <a:bodyPr/>
          <a:lstStyle/>
          <a:p>
            <a:r>
              <a:rPr lang="en-US" sz="4000" dirty="0"/>
              <a:t>Sign of Jonah, a Sign of His Second Coming?</a:t>
            </a:r>
          </a:p>
        </p:txBody>
      </p:sp>
      <p:pic>
        <p:nvPicPr>
          <p:cNvPr id="1026" name="Picture 2" descr="http://lepithec.chez.com/eclipse/cartes/tse2017_us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608" y="1672936"/>
            <a:ext cx="3830782" cy="27595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 y="2485089"/>
            <a:ext cx="7990609" cy="4372911"/>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3000" b="1" dirty="0">
                <a:solidFill>
                  <a:schemeClr val="tx2"/>
                </a:solidFill>
              </a:rPr>
              <a:t>August 21, </a:t>
            </a:r>
            <a:r>
              <a:rPr lang="en-US" sz="4200" b="1" dirty="0">
                <a:solidFill>
                  <a:schemeClr val="tx2"/>
                </a:solidFill>
              </a:rPr>
              <a:t>2017</a:t>
            </a:r>
          </a:p>
          <a:p>
            <a:pPr lvl="1"/>
            <a:r>
              <a:rPr lang="en-US" sz="2800" dirty="0">
                <a:solidFill>
                  <a:srgbClr val="00B050"/>
                </a:solidFill>
              </a:rPr>
              <a:t>First total eclipse only visible in the U.S. since </a:t>
            </a:r>
            <a:br>
              <a:rPr lang="en-US" sz="2800" dirty="0">
                <a:solidFill>
                  <a:srgbClr val="00B050"/>
                </a:solidFill>
              </a:rPr>
            </a:br>
            <a:r>
              <a:rPr lang="en-US" sz="2800" dirty="0">
                <a:solidFill>
                  <a:srgbClr val="00B050"/>
                </a:solidFill>
              </a:rPr>
              <a:t>country was founded in </a:t>
            </a:r>
            <a:r>
              <a:rPr lang="en-US" sz="2800" b="1" dirty="0">
                <a:solidFill>
                  <a:srgbClr val="00B050"/>
                </a:solidFill>
              </a:rPr>
              <a:t>1776</a:t>
            </a:r>
          </a:p>
          <a:p>
            <a:pPr lvl="1"/>
            <a:r>
              <a:rPr lang="en-US" sz="2800" dirty="0">
                <a:solidFill>
                  <a:srgbClr val="00B050"/>
                </a:solidFill>
              </a:rPr>
              <a:t>First to sweep across the entire country in </a:t>
            </a:r>
            <a:r>
              <a:rPr lang="en-US" sz="2800" b="1" dirty="0">
                <a:solidFill>
                  <a:srgbClr val="00B050"/>
                </a:solidFill>
              </a:rPr>
              <a:t>99 years </a:t>
            </a:r>
          </a:p>
          <a:p>
            <a:pPr lvl="1"/>
            <a:r>
              <a:rPr lang="en-US" sz="2800" dirty="0">
                <a:solidFill>
                  <a:srgbClr val="00B050"/>
                </a:solidFill>
              </a:rPr>
              <a:t>Darkness started over the </a:t>
            </a:r>
            <a:r>
              <a:rPr lang="en-US" sz="2800" b="1" dirty="0">
                <a:solidFill>
                  <a:srgbClr val="00B050"/>
                </a:solidFill>
              </a:rPr>
              <a:t>U.S.</a:t>
            </a:r>
            <a:r>
              <a:rPr lang="en-US" sz="2800" dirty="0">
                <a:solidFill>
                  <a:srgbClr val="00B050"/>
                </a:solidFill>
              </a:rPr>
              <a:t> at the same moment that the sun set over </a:t>
            </a:r>
            <a:r>
              <a:rPr lang="en-US" sz="2800" b="1" dirty="0">
                <a:solidFill>
                  <a:srgbClr val="00B050"/>
                </a:solidFill>
              </a:rPr>
              <a:t>Jerusalem. </a:t>
            </a:r>
            <a:r>
              <a:rPr lang="en-US" sz="2800" dirty="0">
                <a:solidFill>
                  <a:srgbClr val="00B050"/>
                </a:solidFill>
              </a:rPr>
              <a:t>First significant city hit by the eclipse was Salem—named after Jerusalem (7 </a:t>
            </a:r>
            <a:r>
              <a:rPr lang="en-US" sz="2800" dirty="0" err="1">
                <a:solidFill>
                  <a:srgbClr val="00B050"/>
                </a:solidFill>
              </a:rPr>
              <a:t>Salems</a:t>
            </a:r>
            <a:r>
              <a:rPr lang="en-US" sz="2800" dirty="0">
                <a:solidFill>
                  <a:srgbClr val="00B050"/>
                </a:solidFill>
              </a:rPr>
              <a:t> crossed)</a:t>
            </a:r>
            <a:r>
              <a:rPr lang="en-US" sz="2800" b="1" dirty="0">
                <a:solidFill>
                  <a:srgbClr val="00B050"/>
                </a:solidFill>
              </a:rPr>
              <a:t>.</a:t>
            </a:r>
          </a:p>
          <a:p>
            <a:pPr lvl="1"/>
            <a:r>
              <a:rPr lang="en-US" sz="2800" dirty="0">
                <a:solidFill>
                  <a:srgbClr val="00B050"/>
                </a:solidFill>
              </a:rPr>
              <a:t>On the first day of Elul, 1</a:t>
            </a:r>
            <a:r>
              <a:rPr lang="en-US" sz="2800" baseline="30000" dirty="0">
                <a:solidFill>
                  <a:srgbClr val="00B050"/>
                </a:solidFill>
              </a:rPr>
              <a:t>st</a:t>
            </a:r>
            <a:r>
              <a:rPr lang="en-US" sz="2800" dirty="0">
                <a:solidFill>
                  <a:srgbClr val="00B050"/>
                </a:solidFill>
              </a:rPr>
              <a:t> day of the 12</a:t>
            </a:r>
            <a:r>
              <a:rPr lang="en-US" sz="2800" baseline="30000" dirty="0">
                <a:solidFill>
                  <a:srgbClr val="00B050"/>
                </a:solidFill>
              </a:rPr>
              <a:t>th</a:t>
            </a:r>
            <a:r>
              <a:rPr lang="en-US" sz="2800" dirty="0">
                <a:solidFill>
                  <a:srgbClr val="00B050"/>
                </a:solidFill>
              </a:rPr>
              <a:t> month of year 5777 on the Jewish Calendar. </a:t>
            </a:r>
            <a:r>
              <a:rPr lang="en-US" sz="2400" dirty="0">
                <a:solidFill>
                  <a:srgbClr val="00B050"/>
                </a:solidFill>
              </a:rPr>
              <a:t>(Month of divine mercy and forgiveness—Moses ascends mount)</a:t>
            </a:r>
            <a:endParaRPr lang="en-US" sz="2800" dirty="0">
              <a:solidFill>
                <a:srgbClr val="00B050"/>
              </a:solidFill>
            </a:endParaRPr>
          </a:p>
        </p:txBody>
      </p:sp>
    </p:spTree>
    <p:extLst>
      <p:ext uri="{BB962C8B-B14F-4D97-AF65-F5344CB8AC3E}">
        <p14:creationId xmlns:p14="http://schemas.microsoft.com/office/powerpoint/2010/main" val="20086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829" y="1661532"/>
            <a:ext cx="10628971" cy="4920695"/>
          </a:xfrm>
        </p:spPr>
        <p:txBody>
          <a:bodyPr>
            <a:normAutofit/>
          </a:bodyPr>
          <a:lstStyle/>
          <a:p>
            <a:pPr lvl="1"/>
            <a:r>
              <a:rPr lang="en-US" dirty="0">
                <a:solidFill>
                  <a:srgbClr val="00B050"/>
                </a:solidFill>
              </a:rPr>
              <a:t>Connects Independence and Adam-</a:t>
            </a:r>
            <a:r>
              <a:rPr lang="en-US" dirty="0" err="1">
                <a:solidFill>
                  <a:srgbClr val="00B050"/>
                </a:solidFill>
              </a:rPr>
              <a:t>ondi</a:t>
            </a:r>
            <a:r>
              <a:rPr lang="en-US" dirty="0">
                <a:solidFill>
                  <a:srgbClr val="00B050"/>
                </a:solidFill>
              </a:rPr>
              <a:t>-</a:t>
            </a:r>
            <a:r>
              <a:rPr lang="en-US" dirty="0" err="1">
                <a:solidFill>
                  <a:srgbClr val="00B050"/>
                </a:solidFill>
              </a:rPr>
              <a:t>Ahman</a:t>
            </a:r>
            <a:endParaRPr lang="en-US" dirty="0">
              <a:solidFill>
                <a:srgbClr val="00B050"/>
              </a:solidFill>
            </a:endParaRPr>
          </a:p>
        </p:txBody>
      </p:sp>
      <p:sp>
        <p:nvSpPr>
          <p:cNvPr id="2" name="Title 1"/>
          <p:cNvSpPr>
            <a:spLocks noGrp="1"/>
          </p:cNvSpPr>
          <p:nvPr>
            <p:ph type="title"/>
          </p:nvPr>
        </p:nvSpPr>
        <p:spPr>
          <a:xfrm>
            <a:off x="838200" y="0"/>
            <a:ext cx="10515600" cy="1325563"/>
          </a:xfrm>
        </p:spPr>
        <p:txBody>
          <a:bodyPr/>
          <a:lstStyle/>
          <a:p>
            <a:r>
              <a:rPr lang="en-US" sz="4000" dirty="0"/>
              <a:t>Sun Darkened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63" y="2502242"/>
            <a:ext cx="6075761" cy="40799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970" y="2516116"/>
            <a:ext cx="7430658" cy="4123125"/>
          </a:xfrm>
          <a:prstGeom prst="rect">
            <a:avLst/>
          </a:prstGeom>
        </p:spPr>
      </p:pic>
    </p:spTree>
    <p:extLst>
      <p:ext uri="{BB962C8B-B14F-4D97-AF65-F5344CB8AC3E}">
        <p14:creationId xmlns:p14="http://schemas.microsoft.com/office/powerpoint/2010/main" val="299745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z="4000" dirty="0"/>
              <a:t>Next U.S. Eclipse?</a:t>
            </a:r>
          </a:p>
        </p:txBody>
      </p:sp>
      <p:pic>
        <p:nvPicPr>
          <p:cNvPr id="2050" name="Picture 2" descr="http://www.brendanloy.com/blog/images/2017-2024eclip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78150"/>
            <a:ext cx="8030189" cy="457721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H="1">
            <a:off x="5382491" y="3771900"/>
            <a:ext cx="207818" cy="533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31772" y="3494901"/>
            <a:ext cx="1849582" cy="276999"/>
          </a:xfrm>
          <a:prstGeom prst="rect">
            <a:avLst/>
          </a:prstGeom>
          <a:noFill/>
        </p:spPr>
        <p:txBody>
          <a:bodyPr wrap="square" rtlCol="0">
            <a:spAutoFit/>
          </a:bodyPr>
          <a:lstStyle/>
          <a:p>
            <a:r>
              <a:rPr lang="en-US" sz="1200" dirty="0">
                <a:solidFill>
                  <a:schemeClr val="bg1"/>
                </a:solidFill>
              </a:rPr>
              <a:t>Adam-</a:t>
            </a:r>
            <a:r>
              <a:rPr lang="en-US" sz="1200" dirty="0" err="1">
                <a:solidFill>
                  <a:schemeClr val="bg1"/>
                </a:solidFill>
              </a:rPr>
              <a:t>ondi</a:t>
            </a:r>
            <a:r>
              <a:rPr lang="en-US" sz="1200" dirty="0">
                <a:solidFill>
                  <a:schemeClr val="bg1"/>
                </a:solidFill>
              </a:rPr>
              <a:t>-</a:t>
            </a:r>
            <a:r>
              <a:rPr lang="en-US" sz="1200" dirty="0" err="1">
                <a:solidFill>
                  <a:schemeClr val="bg1"/>
                </a:solidFill>
              </a:rPr>
              <a:t>Ahman</a:t>
            </a:r>
            <a:endParaRPr lang="en-US" sz="1200" dirty="0">
              <a:solidFill>
                <a:schemeClr val="bg1"/>
              </a:solidFill>
            </a:endParaRPr>
          </a:p>
        </p:txBody>
      </p:sp>
      <p:cxnSp>
        <p:nvCxnSpPr>
          <p:cNvPr id="14" name="Straight Arrow Connector 13"/>
          <p:cNvCxnSpPr/>
          <p:nvPr/>
        </p:nvCxnSpPr>
        <p:spPr>
          <a:xfrm flipH="1">
            <a:off x="7886700" y="3290455"/>
            <a:ext cx="297872" cy="3429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26035" y="3013456"/>
            <a:ext cx="1849582" cy="276999"/>
          </a:xfrm>
          <a:prstGeom prst="rect">
            <a:avLst/>
          </a:prstGeom>
          <a:noFill/>
        </p:spPr>
        <p:txBody>
          <a:bodyPr wrap="square" rtlCol="0">
            <a:spAutoFit/>
          </a:bodyPr>
          <a:lstStyle/>
          <a:p>
            <a:r>
              <a:rPr lang="en-US" sz="1200" dirty="0">
                <a:solidFill>
                  <a:schemeClr val="bg1"/>
                </a:solidFill>
              </a:rPr>
              <a:t>Palmyra, New York</a:t>
            </a:r>
          </a:p>
        </p:txBody>
      </p:sp>
      <p:cxnSp>
        <p:nvCxnSpPr>
          <p:cNvPr id="16" name="Straight Arrow Connector 15"/>
          <p:cNvCxnSpPr/>
          <p:nvPr/>
        </p:nvCxnSpPr>
        <p:spPr>
          <a:xfrm flipH="1" flipV="1">
            <a:off x="7117774" y="4038577"/>
            <a:ext cx="308261" cy="1474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61909" y="4185987"/>
            <a:ext cx="1849582" cy="276999"/>
          </a:xfrm>
          <a:prstGeom prst="rect">
            <a:avLst/>
          </a:prstGeom>
          <a:noFill/>
        </p:spPr>
        <p:txBody>
          <a:bodyPr wrap="square" rtlCol="0">
            <a:spAutoFit/>
          </a:bodyPr>
          <a:lstStyle/>
          <a:p>
            <a:r>
              <a:rPr lang="en-US" sz="1200" dirty="0">
                <a:solidFill>
                  <a:schemeClr val="bg1"/>
                </a:solidFill>
              </a:rPr>
              <a:t>Kirtland, Ohio</a:t>
            </a:r>
          </a:p>
        </p:txBody>
      </p:sp>
      <p:sp>
        <p:nvSpPr>
          <p:cNvPr id="12" name="Content Placeholder 2"/>
          <p:cNvSpPr txBox="1">
            <a:spLocks/>
          </p:cNvSpPr>
          <p:nvPr/>
        </p:nvSpPr>
        <p:spPr>
          <a:xfrm>
            <a:off x="1579418" y="1441726"/>
            <a:ext cx="8354290" cy="4040402"/>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411480" lvl="1" indent="0">
              <a:buNone/>
            </a:pPr>
            <a:r>
              <a:rPr lang="en-US" sz="2000" b="1" dirty="0">
                <a:solidFill>
                  <a:srgbClr val="00B050"/>
                </a:solidFill>
              </a:rPr>
              <a:t>7</a:t>
            </a:r>
            <a:r>
              <a:rPr lang="en-US" sz="2000" dirty="0">
                <a:solidFill>
                  <a:srgbClr val="00B050"/>
                </a:solidFill>
              </a:rPr>
              <a:t> years later, </a:t>
            </a:r>
            <a:r>
              <a:rPr lang="en-US" sz="2000" b="1" dirty="0">
                <a:solidFill>
                  <a:srgbClr val="00B050"/>
                </a:solidFill>
              </a:rPr>
              <a:t>April 8</a:t>
            </a:r>
            <a:r>
              <a:rPr lang="en-US" sz="2000" dirty="0">
                <a:solidFill>
                  <a:srgbClr val="00B050"/>
                </a:solidFill>
              </a:rPr>
              <a:t>, 2024, combined time of the two = 7 minutes</a:t>
            </a:r>
          </a:p>
        </p:txBody>
      </p:sp>
    </p:spTree>
    <p:extLst>
      <p:ext uri="{BB962C8B-B14F-4D97-AF65-F5344CB8AC3E}">
        <p14:creationId xmlns:p14="http://schemas.microsoft.com/office/powerpoint/2010/main" val="2175937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714" y="1731281"/>
            <a:ext cx="10515600" cy="4850946"/>
          </a:xfrm>
        </p:spPr>
        <p:txBody>
          <a:bodyPr>
            <a:normAutofit fontScale="92500" lnSpcReduction="20000"/>
          </a:bodyPr>
          <a:lstStyle/>
          <a:p>
            <a:r>
              <a:rPr lang="en-US" dirty="0"/>
              <a:t>The sun shall be turned into darkness, and the </a:t>
            </a:r>
            <a:r>
              <a:rPr lang="en-US" b="1" dirty="0"/>
              <a:t>moon into blood</a:t>
            </a:r>
            <a:r>
              <a:rPr lang="en-US" dirty="0"/>
              <a:t>, before the great and the terrible day of the Lord come…” </a:t>
            </a:r>
            <a:r>
              <a:rPr lang="en-US" sz="1900" dirty="0"/>
              <a:t>(Joel 2:28-32, Pres. Hinckley-Fulfilled)</a:t>
            </a:r>
            <a:endParaRPr lang="en-US" dirty="0"/>
          </a:p>
          <a:p>
            <a:r>
              <a:rPr lang="en-US" dirty="0">
                <a:solidFill>
                  <a:srgbClr val="00B050"/>
                </a:solidFill>
              </a:rPr>
              <a:t>Seven Tetrads (4 blood moons in a row) on Jewish holidays since crucifixion. They seem to coincide with significant events.</a:t>
            </a:r>
          </a:p>
          <a:p>
            <a:pPr lvl="1"/>
            <a:r>
              <a:rPr lang="en-US" dirty="0">
                <a:solidFill>
                  <a:srgbClr val="00B050"/>
                </a:solidFill>
              </a:rPr>
              <a:t>162-163 AD—Worst persecution of Jews and Christians of Roman Empire, 1/3 of population killed by plague</a:t>
            </a:r>
          </a:p>
          <a:p>
            <a:pPr lvl="1"/>
            <a:r>
              <a:rPr lang="en-US" dirty="0">
                <a:solidFill>
                  <a:srgbClr val="00B050"/>
                </a:solidFill>
              </a:rPr>
              <a:t>795-796 AD—Charlemagne ended centuries of Arab invasions into Western Europe</a:t>
            </a:r>
          </a:p>
          <a:p>
            <a:pPr lvl="1"/>
            <a:r>
              <a:rPr lang="en-US" dirty="0">
                <a:solidFill>
                  <a:srgbClr val="00B050"/>
                </a:solidFill>
              </a:rPr>
              <a:t>842-843 AD—Vatican attacked and looted by Islamic invasion</a:t>
            </a:r>
          </a:p>
          <a:p>
            <a:pPr lvl="1"/>
            <a:r>
              <a:rPr lang="en-US" dirty="0">
                <a:solidFill>
                  <a:srgbClr val="00B050"/>
                </a:solidFill>
              </a:rPr>
              <a:t>860-861 AD—Byzantine Empire defeated Arab armies and stopped the Islamic invasion of Eastern Europe</a:t>
            </a:r>
          </a:p>
          <a:p>
            <a:pPr lvl="1"/>
            <a:r>
              <a:rPr lang="en-US" dirty="0">
                <a:solidFill>
                  <a:srgbClr val="00B050"/>
                </a:solidFill>
              </a:rPr>
              <a:t>1493-1494—All Jewish people ordered to leave Spain, 200,000 people. Columbus discovered America which became the refuge for Jews.</a:t>
            </a:r>
          </a:p>
          <a:p>
            <a:pPr lvl="1"/>
            <a:r>
              <a:rPr lang="en-US" dirty="0">
                <a:solidFill>
                  <a:srgbClr val="00B050"/>
                </a:solidFill>
              </a:rPr>
              <a:t>1949-1950—First Arab-Israeli War for Independence. First Jewish government in Israel took office on January 25</a:t>
            </a:r>
            <a:r>
              <a:rPr lang="en-US" baseline="30000" dirty="0">
                <a:solidFill>
                  <a:srgbClr val="00B050"/>
                </a:solidFill>
              </a:rPr>
              <a:t>th</a:t>
            </a:r>
            <a:r>
              <a:rPr lang="en-US" dirty="0">
                <a:solidFill>
                  <a:srgbClr val="00B050"/>
                </a:solidFill>
              </a:rPr>
              <a:t>, 1949. </a:t>
            </a:r>
          </a:p>
          <a:p>
            <a:pPr lvl="1"/>
            <a:r>
              <a:rPr lang="en-US" dirty="0">
                <a:solidFill>
                  <a:srgbClr val="00B050"/>
                </a:solidFill>
              </a:rPr>
              <a:t>1967-1968—Six Day War when Israel recaptured Jerusalem.</a:t>
            </a:r>
          </a:p>
          <a:p>
            <a:pPr lvl="1"/>
            <a:r>
              <a:rPr lang="en-US" dirty="0">
                <a:solidFill>
                  <a:srgbClr val="00B050"/>
                </a:solidFill>
              </a:rPr>
              <a:t>2014-15—Sextet of Blood Moons </a:t>
            </a:r>
          </a:p>
        </p:txBody>
      </p:sp>
      <p:sp>
        <p:nvSpPr>
          <p:cNvPr id="2" name="Title 1"/>
          <p:cNvSpPr>
            <a:spLocks noGrp="1"/>
          </p:cNvSpPr>
          <p:nvPr>
            <p:ph type="title"/>
          </p:nvPr>
        </p:nvSpPr>
        <p:spPr>
          <a:xfrm>
            <a:off x="838200" y="0"/>
            <a:ext cx="10515600" cy="1325563"/>
          </a:xfrm>
        </p:spPr>
        <p:txBody>
          <a:bodyPr/>
          <a:lstStyle/>
          <a:p>
            <a:r>
              <a:rPr lang="en-US" sz="4000" dirty="0"/>
              <a:t>Blood Moons</a:t>
            </a:r>
          </a:p>
        </p:txBody>
      </p:sp>
    </p:spTree>
    <p:extLst>
      <p:ext uri="{BB962C8B-B14F-4D97-AF65-F5344CB8AC3E}">
        <p14:creationId xmlns:p14="http://schemas.microsoft.com/office/powerpoint/2010/main" val="658200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z="4000" dirty="0"/>
              <a:t>Wonder in Heaven</a:t>
            </a:r>
          </a:p>
        </p:txBody>
      </p:sp>
      <p:pic>
        <p:nvPicPr>
          <p:cNvPr id="2050" name="Picture 2" descr="https://i.ytimg.com/vi/_1y_hLqVXf4/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0353" y="1721494"/>
            <a:ext cx="8686728" cy="501658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90084" y="1611361"/>
            <a:ext cx="3290269" cy="512671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sz="3600" dirty="0">
                <a:solidFill>
                  <a:schemeClr val="tx2"/>
                </a:solidFill>
              </a:rPr>
              <a:t>2017, again</a:t>
            </a:r>
          </a:p>
          <a:p>
            <a:r>
              <a:rPr lang="en-US" dirty="0">
                <a:solidFill>
                  <a:srgbClr val="00B050"/>
                </a:solidFill>
              </a:rPr>
              <a:t>Revelation 12</a:t>
            </a:r>
          </a:p>
          <a:p>
            <a:r>
              <a:rPr lang="en-US" dirty="0">
                <a:solidFill>
                  <a:srgbClr val="00B050"/>
                </a:solidFill>
              </a:rPr>
              <a:t>A great wonder in heaven…</a:t>
            </a:r>
          </a:p>
          <a:p>
            <a:r>
              <a:rPr lang="en-US" dirty="0">
                <a:solidFill>
                  <a:srgbClr val="00B050"/>
                </a:solidFill>
              </a:rPr>
              <a:t>A woman</a:t>
            </a:r>
          </a:p>
          <a:p>
            <a:pPr lvl="1"/>
            <a:r>
              <a:rPr lang="en-US" sz="1800" dirty="0">
                <a:solidFill>
                  <a:srgbClr val="00B050"/>
                </a:solidFill>
              </a:rPr>
              <a:t>Clothed with the sun</a:t>
            </a:r>
          </a:p>
          <a:p>
            <a:pPr lvl="1"/>
            <a:r>
              <a:rPr lang="en-US" sz="1800" dirty="0">
                <a:solidFill>
                  <a:srgbClr val="00B050"/>
                </a:solidFill>
              </a:rPr>
              <a:t>Moon under her feet</a:t>
            </a:r>
          </a:p>
          <a:p>
            <a:pPr lvl="1"/>
            <a:r>
              <a:rPr lang="en-US" sz="1800" dirty="0">
                <a:solidFill>
                  <a:srgbClr val="00B050"/>
                </a:solidFill>
              </a:rPr>
              <a:t>Crown of twelve stars</a:t>
            </a:r>
          </a:p>
          <a:p>
            <a:pPr lvl="1"/>
            <a:r>
              <a:rPr lang="en-US" sz="1800" dirty="0">
                <a:solidFill>
                  <a:srgbClr val="00B050"/>
                </a:solidFill>
              </a:rPr>
              <a:t>With child, a ruler of all nations</a:t>
            </a:r>
          </a:p>
          <a:p>
            <a:pPr lvl="1"/>
            <a:r>
              <a:rPr lang="en-US" sz="1800" dirty="0">
                <a:solidFill>
                  <a:srgbClr val="00B050"/>
                </a:solidFill>
              </a:rPr>
              <a:t>Dragon tries to swallow child</a:t>
            </a:r>
          </a:p>
          <a:p>
            <a:pPr lvl="1"/>
            <a:r>
              <a:rPr lang="en-US" sz="1800" dirty="0">
                <a:solidFill>
                  <a:srgbClr val="00B050"/>
                </a:solidFill>
              </a:rPr>
              <a:t>Woman flees into the wilderness (3.5 yrs.)</a:t>
            </a:r>
          </a:p>
          <a:p>
            <a:endParaRPr lang="en-US" sz="1800" dirty="0">
              <a:solidFill>
                <a:srgbClr val="00B050"/>
              </a:solidFill>
            </a:endParaRPr>
          </a:p>
        </p:txBody>
      </p:sp>
    </p:spTree>
    <p:extLst>
      <p:ext uri="{BB962C8B-B14F-4D97-AF65-F5344CB8AC3E}">
        <p14:creationId xmlns:p14="http://schemas.microsoft.com/office/powerpoint/2010/main" val="277619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82914"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702" y="0"/>
            <a:ext cx="3991642" cy="5171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5063" y="2098623"/>
            <a:ext cx="2921940" cy="47593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686" y="1"/>
            <a:ext cx="2420313" cy="4901783"/>
          </a:xfrm>
          <a:prstGeom prst="rect">
            <a:avLst/>
          </a:prstGeom>
        </p:spPr>
      </p:pic>
    </p:spTree>
    <p:extLst>
      <p:ext uri="{BB962C8B-B14F-4D97-AF65-F5344CB8AC3E}">
        <p14:creationId xmlns:p14="http://schemas.microsoft.com/office/powerpoint/2010/main" val="3999349190"/>
      </p:ext>
    </p:extLst>
  </p:cSld>
  <p:clrMapOvr>
    <a:masterClrMapping/>
  </p:clrMapOvr>
  <mc:AlternateContent xmlns:mc="http://schemas.openxmlformats.org/markup-compatibility/2006" xmlns:p14="http://schemas.microsoft.com/office/powerpoint/2010/main">
    <mc:Choice xmlns:p15="http://schemas.microsoft.com/office/powerpoint/2012/main" xmlns="" Requires="p15">
      <p:transition spd="slow">
        <p15:prstTrans prst="peelOff" invX="1"/>
      </p:transition>
    </mc:Choice>
    <mc:Choice Requires="p14">
      <p:transition spd="slow">
        <p:wipe/>
      </p:transition>
    </mc:Choice>
    <mc:Fallback xmlns:p15="http://schemas.microsoft.com/office/powerpoint/2012/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586" y="1731794"/>
            <a:ext cx="10928311" cy="5240272"/>
          </a:xfrm>
        </p:spPr>
        <p:txBody>
          <a:bodyPr>
            <a:normAutofit/>
          </a:bodyPr>
          <a:lstStyle/>
          <a:p>
            <a:r>
              <a:rPr lang="en-US" sz="2800" dirty="0">
                <a:solidFill>
                  <a:schemeClr val="tx2"/>
                </a:solidFill>
              </a:rPr>
              <a:t>Three occurrences, all on the Feast of the Trumpets </a:t>
            </a:r>
          </a:p>
          <a:p>
            <a:r>
              <a:rPr lang="en-US" dirty="0"/>
              <a:t>The Feast of the Trumpets on the first day of the seventh month symbolizes the seven angels blowing the seven trumpets at the beginning of the Millennium.</a:t>
            </a:r>
          </a:p>
          <a:p>
            <a:r>
              <a:rPr lang="en-US" dirty="0">
                <a:solidFill>
                  <a:schemeClr val="tx2"/>
                </a:solidFill>
              </a:rPr>
              <a:t>Joseph Smith explanation: </a:t>
            </a:r>
          </a:p>
          <a:p>
            <a:pPr lvl="1"/>
            <a:r>
              <a:rPr lang="en-US" dirty="0">
                <a:solidFill>
                  <a:schemeClr val="tx2"/>
                </a:solidFill>
              </a:rPr>
              <a:t>Woman = the church of God, </a:t>
            </a:r>
          </a:p>
          <a:p>
            <a:pPr lvl="1"/>
            <a:r>
              <a:rPr lang="en-US" dirty="0">
                <a:solidFill>
                  <a:schemeClr val="tx2"/>
                </a:solidFill>
              </a:rPr>
              <a:t>Child = the kingdom of God and his Christ. </a:t>
            </a:r>
          </a:p>
          <a:p>
            <a:pPr marL="777240" lvl="2" indent="0">
              <a:buNone/>
            </a:pPr>
            <a:endParaRPr lang="en-US" dirty="0">
              <a:solidFill>
                <a:srgbClr val="00B050"/>
              </a:solidFill>
            </a:endParaRPr>
          </a:p>
        </p:txBody>
      </p:sp>
      <p:sp>
        <p:nvSpPr>
          <p:cNvPr id="2" name="Title 1"/>
          <p:cNvSpPr>
            <a:spLocks noGrp="1"/>
          </p:cNvSpPr>
          <p:nvPr>
            <p:ph type="title"/>
          </p:nvPr>
        </p:nvSpPr>
        <p:spPr>
          <a:xfrm>
            <a:off x="329184" y="196669"/>
            <a:ext cx="11436096" cy="1054250"/>
          </a:xfrm>
        </p:spPr>
        <p:txBody>
          <a:bodyPr/>
          <a:lstStyle/>
          <a:p>
            <a:r>
              <a:rPr lang="en-US" sz="4000" dirty="0"/>
              <a:t>Sign of the Woman</a:t>
            </a:r>
          </a:p>
        </p:txBody>
      </p:sp>
    </p:spTree>
    <p:extLst>
      <p:ext uri="{BB962C8B-B14F-4D97-AF65-F5344CB8AC3E}">
        <p14:creationId xmlns:p14="http://schemas.microsoft.com/office/powerpoint/2010/main" val="1811386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96669"/>
            <a:ext cx="11436096" cy="1054250"/>
          </a:xfrm>
        </p:spPr>
        <p:txBody>
          <a:bodyPr/>
          <a:lstStyle/>
          <a:p>
            <a:r>
              <a:rPr lang="en-US" sz="4000" dirty="0"/>
              <a:t>Sign of the Woman</a:t>
            </a:r>
          </a:p>
        </p:txBody>
      </p:sp>
      <p:graphicFrame>
        <p:nvGraphicFramePr>
          <p:cNvPr id="6" name="Content Placeholder 5">
            <a:extLst>
              <a:ext uri="{FF2B5EF4-FFF2-40B4-BE49-F238E27FC236}">
                <a16:creationId xmlns:a16="http://schemas.microsoft.com/office/drawing/2014/main" xmlns="" id="{A8880D15-BEC8-4ED0-97D1-155E9DCFF59F}"/>
              </a:ext>
            </a:extLst>
          </p:cNvPr>
          <p:cNvGraphicFramePr>
            <a:graphicFrameLocks noGrp="1"/>
          </p:cNvGraphicFramePr>
          <p:nvPr>
            <p:ph idx="1"/>
            <p:extLst>
              <p:ext uri="{D42A27DB-BD31-4B8C-83A1-F6EECF244321}">
                <p14:modId xmlns:p14="http://schemas.microsoft.com/office/powerpoint/2010/main" val="3351285668"/>
              </p:ext>
            </p:extLst>
          </p:nvPr>
        </p:nvGraphicFramePr>
        <p:xfrm>
          <a:off x="377952" y="1627051"/>
          <a:ext cx="11436096" cy="5034280"/>
        </p:xfrm>
        <a:graphic>
          <a:graphicData uri="http://schemas.openxmlformats.org/drawingml/2006/table">
            <a:tbl>
              <a:tblPr firstRow="1" bandRow="1">
                <a:tableStyleId>{5C22544A-7EE6-4342-B048-85BDC9FD1C3A}</a:tableStyleId>
              </a:tblPr>
              <a:tblGrid>
                <a:gridCol w="980203">
                  <a:extLst>
                    <a:ext uri="{9D8B030D-6E8A-4147-A177-3AD203B41FA5}">
                      <a16:colId xmlns:a16="http://schemas.microsoft.com/office/drawing/2014/main" xmlns="" val="732325272"/>
                    </a:ext>
                  </a:extLst>
                </a:gridCol>
                <a:gridCol w="1541341">
                  <a:extLst>
                    <a:ext uri="{9D8B030D-6E8A-4147-A177-3AD203B41FA5}">
                      <a16:colId xmlns:a16="http://schemas.microsoft.com/office/drawing/2014/main" xmlns="" val="3507993974"/>
                    </a:ext>
                  </a:extLst>
                </a:gridCol>
                <a:gridCol w="1876415">
                  <a:extLst>
                    <a:ext uri="{9D8B030D-6E8A-4147-A177-3AD203B41FA5}">
                      <a16:colId xmlns:a16="http://schemas.microsoft.com/office/drawing/2014/main" xmlns="" val="1473763231"/>
                    </a:ext>
                  </a:extLst>
                </a:gridCol>
                <a:gridCol w="4288948">
                  <a:extLst>
                    <a:ext uri="{9D8B030D-6E8A-4147-A177-3AD203B41FA5}">
                      <a16:colId xmlns:a16="http://schemas.microsoft.com/office/drawing/2014/main" xmlns="" val="1393542635"/>
                    </a:ext>
                  </a:extLst>
                </a:gridCol>
                <a:gridCol w="2749189">
                  <a:extLst>
                    <a:ext uri="{9D8B030D-6E8A-4147-A177-3AD203B41FA5}">
                      <a16:colId xmlns:a16="http://schemas.microsoft.com/office/drawing/2014/main" xmlns="" val="2337947478"/>
                    </a:ext>
                  </a:extLst>
                </a:gridCol>
              </a:tblGrid>
              <a:tr h="370840">
                <a:tc>
                  <a:txBody>
                    <a:bodyPr/>
                    <a:lstStyle/>
                    <a:p>
                      <a:pPr algn="ctr"/>
                      <a:r>
                        <a:rPr lang="en-US" dirty="0"/>
                        <a:t>Date </a:t>
                      </a:r>
                    </a:p>
                  </a:txBody>
                  <a:tcPr/>
                </a:tc>
                <a:tc>
                  <a:txBody>
                    <a:bodyPr/>
                    <a:lstStyle/>
                    <a:p>
                      <a:pPr algn="ctr"/>
                      <a:r>
                        <a:rPr lang="en-US" dirty="0"/>
                        <a:t>Event</a:t>
                      </a:r>
                    </a:p>
                  </a:txBody>
                  <a:tcPr/>
                </a:tc>
                <a:tc>
                  <a:txBody>
                    <a:bodyPr/>
                    <a:lstStyle/>
                    <a:p>
                      <a:pPr algn="ctr"/>
                      <a:r>
                        <a:rPr lang="en-US" dirty="0"/>
                        <a:t>Threat</a:t>
                      </a:r>
                    </a:p>
                  </a:txBody>
                  <a:tcPr/>
                </a:tc>
                <a:tc>
                  <a:txBody>
                    <a:bodyPr/>
                    <a:lstStyle/>
                    <a:p>
                      <a:pPr algn="ctr"/>
                      <a:r>
                        <a:rPr lang="en-US" dirty="0"/>
                        <a:t>Wilderness (1260 days)</a:t>
                      </a:r>
                    </a:p>
                  </a:txBody>
                  <a:tcPr/>
                </a:tc>
                <a:tc>
                  <a:txBody>
                    <a:bodyPr/>
                    <a:lstStyle/>
                    <a:p>
                      <a:pPr algn="ctr"/>
                      <a:r>
                        <a:rPr lang="en-US" dirty="0"/>
                        <a:t>Note</a:t>
                      </a:r>
                    </a:p>
                  </a:txBody>
                  <a:tcPr/>
                </a:tc>
                <a:extLst>
                  <a:ext uri="{0D108BD9-81ED-4DB2-BD59-A6C34878D82A}">
                    <a16:rowId xmlns:a16="http://schemas.microsoft.com/office/drawing/2014/main" xmlns="" val="561682444"/>
                  </a:ext>
                </a:extLst>
              </a:tr>
              <a:tr h="370840">
                <a:tc>
                  <a:txBody>
                    <a:bodyPr/>
                    <a:lstStyle/>
                    <a:p>
                      <a:r>
                        <a:rPr lang="en-US" dirty="0"/>
                        <a:t>2 BC</a:t>
                      </a:r>
                    </a:p>
                    <a:p>
                      <a:r>
                        <a:rPr lang="en-US" dirty="0"/>
                        <a:t>Aug 30</a:t>
                      </a:r>
                    </a:p>
                  </a:txBody>
                  <a:tcPr/>
                </a:tc>
                <a:tc>
                  <a:txBody>
                    <a:bodyPr/>
                    <a:lstStyle/>
                    <a:p>
                      <a:r>
                        <a:rPr lang="en-US" dirty="0"/>
                        <a:t>Birth of Jesus Christ</a:t>
                      </a:r>
                    </a:p>
                  </a:txBody>
                  <a:tcPr/>
                </a:tc>
                <a:tc>
                  <a:txBody>
                    <a:bodyPr/>
                    <a:lstStyle/>
                    <a:p>
                      <a:r>
                        <a:rPr lang="en-US" dirty="0"/>
                        <a:t>Herod determined to kill the Messiah</a:t>
                      </a:r>
                    </a:p>
                  </a:txBody>
                  <a:tcPr/>
                </a:tc>
                <a:tc>
                  <a:txBody>
                    <a:bodyPr/>
                    <a:lstStyle/>
                    <a:p>
                      <a:r>
                        <a:rPr lang="en-US" dirty="0"/>
                        <a:t>Mary and Joseph fled to Egypt (for 3.5 years?)</a:t>
                      </a:r>
                    </a:p>
                  </a:txBody>
                  <a:tcPr/>
                </a:tc>
                <a:tc>
                  <a:txBody>
                    <a:bodyPr/>
                    <a:lstStyle/>
                    <a:p>
                      <a:endParaRPr lang="en-US" dirty="0"/>
                    </a:p>
                  </a:txBody>
                  <a:tcPr/>
                </a:tc>
                <a:extLst>
                  <a:ext uri="{0D108BD9-81ED-4DB2-BD59-A6C34878D82A}">
                    <a16:rowId xmlns:a16="http://schemas.microsoft.com/office/drawing/2014/main" xmlns="" val="709562095"/>
                  </a:ext>
                </a:extLst>
              </a:tr>
              <a:tr h="370840">
                <a:tc>
                  <a:txBody>
                    <a:bodyPr/>
                    <a:lstStyle/>
                    <a:p>
                      <a:r>
                        <a:rPr lang="en-US" dirty="0"/>
                        <a:t>1832</a:t>
                      </a:r>
                    </a:p>
                    <a:p>
                      <a:r>
                        <a:rPr lang="en-US" dirty="0"/>
                        <a:t>Sept. 26</a:t>
                      </a:r>
                    </a:p>
                  </a:txBody>
                  <a:tcPr/>
                </a:tc>
                <a:tc>
                  <a:txBody>
                    <a:bodyPr/>
                    <a:lstStyle/>
                    <a:p>
                      <a:r>
                        <a:rPr lang="en-US" dirty="0"/>
                        <a:t>Birth of the Kingdom of God</a:t>
                      </a:r>
                    </a:p>
                    <a:p>
                      <a:r>
                        <a:rPr lang="en-US" sz="1600" dirty="0"/>
                        <a:t>(First General Conference in Zion 1833)</a:t>
                      </a:r>
                    </a:p>
                  </a:txBody>
                  <a:tcPr/>
                </a:tc>
                <a:tc>
                  <a:txBody>
                    <a:bodyPr/>
                    <a:lstStyle/>
                    <a:p>
                      <a:r>
                        <a:rPr lang="en-US" dirty="0"/>
                        <a:t>Church threatened by mobs, fled from Missouri (Eden)</a:t>
                      </a:r>
                    </a:p>
                  </a:txBody>
                  <a:tcPr/>
                </a:tc>
                <a:tc>
                  <a:txBody>
                    <a:bodyPr/>
                    <a:lstStyle/>
                    <a:p>
                      <a:r>
                        <a:rPr lang="en-US" dirty="0"/>
                        <a:t>To Kirtland which was safe for 3.5 years: 111 of 138 D&amp;C sections given, Kirtland temple dedicated. “</a:t>
                      </a:r>
                      <a:r>
                        <a:rPr lang="en-US" sz="1800" b="1" i="1" kern="1200" dirty="0">
                          <a:solidFill>
                            <a:schemeClr val="dk1"/>
                          </a:solidFill>
                          <a:effectLst/>
                          <a:latin typeface="+mn-lt"/>
                          <a:ea typeface="+mn-ea"/>
                          <a:cs typeface="+mn-cs"/>
                        </a:rPr>
                        <a:t>for some time Satan has not had power to tempt you.</a:t>
                      </a:r>
                      <a:r>
                        <a:rPr lang="en-US" sz="1800" b="0" i="1" kern="1200" dirty="0">
                          <a:solidFill>
                            <a:schemeClr val="dk1"/>
                          </a:solidFill>
                          <a:effectLst/>
                          <a:latin typeface="+mn-lt"/>
                          <a:ea typeface="+mn-ea"/>
                          <a:cs typeface="+mn-cs"/>
                        </a:rPr>
                        <a:t> Some have thought that there would be no more temptation. But the opposite is true, and unless you draw near to the Lord you will be overcome and apostatize.” JS 1836-1838, Satan unloosed. Three witnesses and half of twelve apostatized.</a:t>
                      </a:r>
                      <a:endParaRPr lang="en-US" dirty="0"/>
                    </a:p>
                  </a:txBody>
                  <a:tcPr/>
                </a:tc>
                <a:tc>
                  <a:txBody>
                    <a:bodyPr/>
                    <a:lstStyle/>
                    <a:p>
                      <a:r>
                        <a:rPr lang="en-US" dirty="0"/>
                        <a:t>Stars cast down to earth by the dragon fulfilled by largest meteor shower in recorded history, while saints were fleeing. (Nov 13, 1833) Prevented an attack.</a:t>
                      </a:r>
                    </a:p>
                  </a:txBody>
                  <a:tcPr/>
                </a:tc>
                <a:extLst>
                  <a:ext uri="{0D108BD9-81ED-4DB2-BD59-A6C34878D82A}">
                    <a16:rowId xmlns:a16="http://schemas.microsoft.com/office/drawing/2014/main" xmlns="" val="1462719695"/>
                  </a:ext>
                </a:extLst>
              </a:tr>
              <a:tr h="370840">
                <a:tc>
                  <a:txBody>
                    <a:bodyPr/>
                    <a:lstStyle/>
                    <a:p>
                      <a:r>
                        <a:rPr lang="en-US" dirty="0"/>
                        <a:t>2017</a:t>
                      </a:r>
                      <a:br>
                        <a:rPr lang="en-US" dirty="0"/>
                      </a:br>
                      <a:r>
                        <a:rPr lang="en-US" dirty="0"/>
                        <a:t>Sept. 23</a:t>
                      </a:r>
                    </a:p>
                    <a:p>
                      <a:endParaRPr lang="en-US" dirty="0"/>
                    </a:p>
                  </a:txBody>
                  <a:tcPr/>
                </a:tc>
                <a:tc>
                  <a:txBody>
                    <a:bodyPr/>
                    <a:lstStyle/>
                    <a:p>
                      <a:r>
                        <a:rPr lang="en-US" dirty="0"/>
                        <a:t>Heralding </a:t>
                      </a:r>
                      <a:br>
                        <a:rPr lang="en-US" dirty="0"/>
                      </a:br>
                      <a:r>
                        <a:rPr lang="en-US" dirty="0"/>
                        <a:t>Re-birth?</a:t>
                      </a:r>
                    </a:p>
                  </a:txBody>
                  <a:tcPr/>
                </a:tc>
                <a:tc>
                  <a:txBody>
                    <a:bodyPr/>
                    <a:lstStyle/>
                    <a:p>
                      <a:r>
                        <a:rPr lang="en-US" dirty="0"/>
                        <a:t>Internet? </a:t>
                      </a:r>
                    </a:p>
                  </a:txBody>
                  <a:tcPr/>
                </a:tc>
                <a:tc>
                  <a:txBody>
                    <a:bodyPr/>
                    <a:lstStyle/>
                    <a:p>
                      <a:r>
                        <a:rPr lang="en-US" dirty="0"/>
                        <a:t>In the wilderness and protected for 1260 days (3.5 years). To March 5, 2021.</a:t>
                      </a:r>
                    </a:p>
                  </a:txBody>
                  <a:tcPr/>
                </a:tc>
                <a:tc>
                  <a:txBody>
                    <a:bodyPr/>
                    <a:lstStyle/>
                    <a:p>
                      <a:r>
                        <a:rPr lang="en-US" dirty="0"/>
                        <a:t>Also about 20.8 years from 7</a:t>
                      </a:r>
                      <a:r>
                        <a:rPr lang="en-US" baseline="30000" dirty="0"/>
                        <a:t>th</a:t>
                      </a:r>
                      <a:r>
                        <a:rPr lang="en-US" dirty="0"/>
                        <a:t> seal opening.</a:t>
                      </a:r>
                    </a:p>
                  </a:txBody>
                  <a:tcPr/>
                </a:tc>
                <a:extLst>
                  <a:ext uri="{0D108BD9-81ED-4DB2-BD59-A6C34878D82A}">
                    <a16:rowId xmlns:a16="http://schemas.microsoft.com/office/drawing/2014/main" xmlns="" val="4056414058"/>
                  </a:ext>
                </a:extLst>
              </a:tr>
            </a:tbl>
          </a:graphicData>
        </a:graphic>
      </p:graphicFrame>
    </p:spTree>
    <p:extLst>
      <p:ext uri="{BB962C8B-B14F-4D97-AF65-F5344CB8AC3E}">
        <p14:creationId xmlns:p14="http://schemas.microsoft.com/office/powerpoint/2010/main" val="313844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7" y="1685109"/>
            <a:ext cx="11325496" cy="4911633"/>
          </a:xfrm>
        </p:spPr>
        <p:txBody>
          <a:bodyPr>
            <a:noAutofit/>
          </a:bodyPr>
          <a:lstStyle/>
          <a:p>
            <a:pPr lvl="1"/>
            <a:r>
              <a:rPr lang="en-US" sz="2400" dirty="0">
                <a:solidFill>
                  <a:schemeClr val="tx2"/>
                </a:solidFill>
              </a:rPr>
              <a:t>Matthew and Mark mix the signs of the temple destruction and the second coming. In Luke, the apostles ask about signs of the </a:t>
            </a:r>
            <a:r>
              <a:rPr lang="en-US" sz="2400" b="1" dirty="0">
                <a:solidFill>
                  <a:schemeClr val="tx2"/>
                </a:solidFill>
              </a:rPr>
              <a:t>two events separately</a:t>
            </a:r>
            <a:r>
              <a:rPr lang="en-US" sz="2400" dirty="0">
                <a:solidFill>
                  <a:schemeClr val="tx2"/>
                </a:solidFill>
              </a:rPr>
              <a:t>. </a:t>
            </a:r>
          </a:p>
          <a:p>
            <a:pPr lvl="2"/>
            <a:r>
              <a:rPr lang="en-US" sz="2400" dirty="0"/>
              <a:t>Luke 21:6 As for these things which ye behold, the days will come, in the which there shall not be left one stone upon another, that shall not be thrown down.</a:t>
            </a:r>
          </a:p>
          <a:p>
            <a:pPr lvl="2"/>
            <a:r>
              <a:rPr lang="en-US" sz="2400" dirty="0"/>
              <a:t>7 And they asked him, saying, Master, but when shall these things be? And </a:t>
            </a:r>
            <a:r>
              <a:rPr lang="en-US" sz="2400" b="1" dirty="0"/>
              <a:t>what sign</a:t>
            </a:r>
            <a:r>
              <a:rPr lang="en-US" sz="2400" dirty="0"/>
              <a:t> will there be when these things shall come to pass? </a:t>
            </a:r>
          </a:p>
          <a:p>
            <a:pPr lvl="1"/>
            <a:r>
              <a:rPr lang="en-US" sz="2400" dirty="0">
                <a:solidFill>
                  <a:schemeClr val="tx2"/>
                </a:solidFill>
              </a:rPr>
              <a:t>Why was the temple to be destroyed and Israel scattered?</a:t>
            </a:r>
          </a:p>
          <a:p>
            <a:pPr lvl="2"/>
            <a:r>
              <a:rPr lang="en-US" sz="2400" dirty="0">
                <a:solidFill>
                  <a:srgbClr val="00B050"/>
                </a:solidFill>
              </a:rPr>
              <a:t>Wickedness, hypocrisy, broken covenants and commandments (Mat. 11:23, 12:34, 15:7-9)</a:t>
            </a:r>
          </a:p>
          <a:p>
            <a:pPr lvl="2"/>
            <a:r>
              <a:rPr lang="en-US" sz="2400" dirty="0">
                <a:solidFill>
                  <a:srgbClr val="00B050"/>
                </a:solidFill>
              </a:rPr>
              <a:t>Rejected the Messiah</a:t>
            </a:r>
          </a:p>
          <a:p>
            <a:pPr lvl="1"/>
            <a:r>
              <a:rPr lang="en-US" sz="2400" dirty="0">
                <a:solidFill>
                  <a:schemeClr val="tx2"/>
                </a:solidFill>
              </a:rPr>
              <a:t>Same reasons for the tribulations of the Last Days.</a:t>
            </a:r>
          </a:p>
        </p:txBody>
      </p:sp>
      <p:sp>
        <p:nvSpPr>
          <p:cNvPr id="2" name="Title 1"/>
          <p:cNvSpPr>
            <a:spLocks noGrp="1"/>
          </p:cNvSpPr>
          <p:nvPr>
            <p:ph type="title"/>
          </p:nvPr>
        </p:nvSpPr>
        <p:spPr/>
        <p:txBody>
          <a:bodyPr/>
          <a:lstStyle/>
          <a:p>
            <a:r>
              <a:rPr lang="en-US" sz="4000" dirty="0"/>
              <a:t>Christ’s Prophesy in Luke</a:t>
            </a:r>
          </a:p>
        </p:txBody>
      </p:sp>
    </p:spTree>
    <p:extLst>
      <p:ext uri="{BB962C8B-B14F-4D97-AF65-F5344CB8AC3E}">
        <p14:creationId xmlns:p14="http://schemas.microsoft.com/office/powerpoint/2010/main" val="2079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3" y="1617728"/>
            <a:ext cx="11563065" cy="5240272"/>
          </a:xfrm>
        </p:spPr>
        <p:txBody>
          <a:bodyPr>
            <a:normAutofit/>
          </a:bodyPr>
          <a:lstStyle/>
          <a:p>
            <a:pPr lvl="1"/>
            <a:r>
              <a:rPr lang="en-US" sz="3000" dirty="0">
                <a:solidFill>
                  <a:schemeClr val="tx2"/>
                </a:solidFill>
              </a:rPr>
              <a:t>Hundreds of thousands of falling stars per hour</a:t>
            </a:r>
            <a:endParaRPr lang="en-US" sz="3000" i="1" dirty="0">
              <a:solidFill>
                <a:schemeClr val="tx2"/>
              </a:solidFill>
            </a:endParaRPr>
          </a:p>
          <a:p>
            <a:pPr lvl="1"/>
            <a:r>
              <a:rPr lang="en-US" dirty="0"/>
              <a:t>Joseph Smith: </a:t>
            </a:r>
            <a:r>
              <a:rPr lang="en-US" i="1" dirty="0"/>
              <a:t>"November 13. About 4 o'clock a.m. I was awakened by </a:t>
            </a:r>
            <a:br>
              <a:rPr lang="en-US" i="1" dirty="0"/>
            </a:br>
            <a:r>
              <a:rPr lang="en-US" i="1" dirty="0"/>
              <a:t>Brother Davis knocking at my door, and calling me to arise and behold </a:t>
            </a:r>
            <a:br>
              <a:rPr lang="en-US" i="1" dirty="0"/>
            </a:br>
            <a:r>
              <a:rPr lang="en-US" i="1" dirty="0"/>
              <a:t>the signs in the heavens. I arose, and to my great joy, beheld </a:t>
            </a:r>
            <a:r>
              <a:rPr lang="en-US" b="1" i="1" dirty="0"/>
              <a:t>the stars fall </a:t>
            </a:r>
            <a:br>
              <a:rPr lang="en-US" b="1" i="1" dirty="0"/>
            </a:br>
            <a:r>
              <a:rPr lang="en-US" b="1" i="1" dirty="0"/>
              <a:t>from heaven like a shower of hailstones;</a:t>
            </a:r>
            <a:r>
              <a:rPr lang="en-US" i="1" dirty="0"/>
              <a:t> </a:t>
            </a:r>
            <a:r>
              <a:rPr lang="en-US" b="1" i="1" dirty="0"/>
              <a:t>a literal fulfillment of the </a:t>
            </a:r>
            <a:br>
              <a:rPr lang="en-US" b="1" i="1" dirty="0"/>
            </a:br>
            <a:r>
              <a:rPr lang="en-US" b="1" i="1" dirty="0"/>
              <a:t>word of God, as recorded in the holy Scriptures</a:t>
            </a:r>
            <a:r>
              <a:rPr lang="en-US" i="1" dirty="0"/>
              <a:t> ...</a:t>
            </a:r>
            <a:br>
              <a:rPr lang="en-US" i="1" dirty="0"/>
            </a:br>
            <a:r>
              <a:rPr lang="en-US" i="1" dirty="0"/>
              <a:t/>
            </a:r>
            <a:br>
              <a:rPr lang="en-US" i="1" dirty="0"/>
            </a:br>
            <a:r>
              <a:rPr lang="en-US" i="1" dirty="0"/>
              <a:t>"The appearance was beautiful, grand, and sublime beyond description; and it seemed as if the artillery and fireworks of eternity were set in motion to enchant and entertain the Saints, and terrify and awe the sinners of the earth. </a:t>
            </a:r>
            <a:r>
              <a:rPr lang="en-US" b="1" i="1" dirty="0"/>
              <a:t>Beautiful and terrific as was the scenery, it will not fully compare with the time when the sun shall become black like sack-cloth of hair, the moon like blood, and the stars fall to the earth (Rev. 6:12-13)</a:t>
            </a:r>
            <a:r>
              <a:rPr lang="en-US" dirty="0"/>
              <a:t> — DHC 1:439-440.</a:t>
            </a:r>
          </a:p>
          <a:p>
            <a:pPr marL="777240" lvl="2" indent="0">
              <a:buNone/>
            </a:pPr>
            <a:endParaRPr lang="en-US" sz="2400" dirty="0">
              <a:solidFill>
                <a:srgbClr val="00B050"/>
              </a:solidFill>
            </a:endParaRPr>
          </a:p>
          <a:p>
            <a:pPr lvl="2"/>
            <a:endParaRPr lang="en-US" sz="2400" dirty="0">
              <a:solidFill>
                <a:srgbClr val="00B050"/>
              </a:solidFill>
            </a:endParaRPr>
          </a:p>
          <a:p>
            <a:endParaRPr lang="en-US" sz="2800" dirty="0">
              <a:solidFill>
                <a:srgbClr val="00B050"/>
              </a:solidFill>
            </a:endParaRPr>
          </a:p>
          <a:p>
            <a:pPr marL="0" indent="0">
              <a:buNone/>
            </a:pPr>
            <a:endParaRPr lang="en-US" dirty="0">
              <a:solidFill>
                <a:srgbClr val="00B050"/>
              </a:solidFill>
            </a:endParaRPr>
          </a:p>
        </p:txBody>
      </p:sp>
      <p:sp>
        <p:nvSpPr>
          <p:cNvPr id="2" name="Title 1"/>
          <p:cNvSpPr>
            <a:spLocks noGrp="1"/>
          </p:cNvSpPr>
          <p:nvPr>
            <p:ph type="title"/>
          </p:nvPr>
        </p:nvSpPr>
        <p:spPr>
          <a:xfrm>
            <a:off x="329184" y="196669"/>
            <a:ext cx="11436096" cy="1054250"/>
          </a:xfrm>
        </p:spPr>
        <p:txBody>
          <a:bodyPr/>
          <a:lstStyle/>
          <a:p>
            <a:r>
              <a:rPr lang="en-US" sz="4000" dirty="0"/>
              <a:t>Stars Falling</a:t>
            </a:r>
          </a:p>
        </p:txBody>
      </p:sp>
      <p:pic>
        <p:nvPicPr>
          <p:cNvPr id="1026" name="Picture 2" descr="The Night the Stars F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4348" y="318589"/>
            <a:ext cx="22479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41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486" y="1882402"/>
            <a:ext cx="10967169" cy="4561429"/>
          </a:xfrm>
        </p:spPr>
        <p:txBody>
          <a:bodyPr>
            <a:normAutofit/>
          </a:bodyPr>
          <a:lstStyle/>
          <a:p>
            <a:r>
              <a:rPr lang="en-US" sz="2800" dirty="0">
                <a:solidFill>
                  <a:srgbClr val="00B050"/>
                </a:solidFill>
              </a:rPr>
              <a:t>Are there enough Celestial Signs to fulfill Christ’s prophesy?</a:t>
            </a:r>
          </a:p>
          <a:p>
            <a:pPr lvl="1"/>
            <a:r>
              <a:rPr lang="en-US" sz="2400" dirty="0">
                <a:solidFill>
                  <a:srgbClr val="00B050"/>
                </a:solidFill>
              </a:rPr>
              <a:t>Sign of Jonas: Sign of the Times--2017</a:t>
            </a:r>
          </a:p>
          <a:p>
            <a:pPr lvl="1"/>
            <a:r>
              <a:rPr lang="en-US" sz="2400" dirty="0">
                <a:solidFill>
                  <a:srgbClr val="00B050"/>
                </a:solidFill>
              </a:rPr>
              <a:t>Sign of the Woman from the book of Revelation--2017</a:t>
            </a:r>
          </a:p>
          <a:p>
            <a:pPr lvl="1"/>
            <a:r>
              <a:rPr lang="en-US" sz="2400" dirty="0">
                <a:solidFill>
                  <a:srgbClr val="00B050"/>
                </a:solidFill>
              </a:rPr>
              <a:t>Also the “Star of Bethlehem” reoccurrence in 2015—first time since 3-2 BC</a:t>
            </a:r>
          </a:p>
          <a:p>
            <a:pPr lvl="2"/>
            <a:r>
              <a:rPr lang="en-US" sz="2400" dirty="0">
                <a:solidFill>
                  <a:srgbClr val="00B050"/>
                </a:solidFill>
              </a:rPr>
              <a:t>Conjunction of Venus, Jupiter, and Mars (Times of Israel)</a:t>
            </a:r>
          </a:p>
          <a:p>
            <a:pPr marL="411480" lvl="1" indent="0">
              <a:buNone/>
            </a:pPr>
            <a:endParaRPr lang="en-US" dirty="0">
              <a:solidFill>
                <a:srgbClr val="00B050"/>
              </a:solidFill>
            </a:endParaRPr>
          </a:p>
          <a:p>
            <a:pPr marL="777240" lvl="2" indent="0">
              <a:buNone/>
            </a:pPr>
            <a:endParaRPr lang="en-US" sz="2400" dirty="0">
              <a:solidFill>
                <a:srgbClr val="00B050"/>
              </a:solidFill>
            </a:endParaRPr>
          </a:p>
          <a:p>
            <a:pPr lvl="2"/>
            <a:endParaRPr lang="en-US" sz="2400" dirty="0">
              <a:solidFill>
                <a:srgbClr val="00B050"/>
              </a:solidFill>
            </a:endParaRPr>
          </a:p>
          <a:p>
            <a:pPr lvl="2"/>
            <a:endParaRPr lang="en-US" sz="2400" dirty="0">
              <a:solidFill>
                <a:srgbClr val="00B050"/>
              </a:solidFill>
            </a:endParaRPr>
          </a:p>
          <a:p>
            <a:endParaRPr lang="en-US" sz="2800" dirty="0">
              <a:solidFill>
                <a:srgbClr val="00B050"/>
              </a:solidFill>
            </a:endParaRPr>
          </a:p>
          <a:p>
            <a:pPr marL="0" indent="0">
              <a:buNone/>
            </a:pPr>
            <a:endParaRPr lang="en-US" dirty="0">
              <a:solidFill>
                <a:srgbClr val="00B050"/>
              </a:solidFill>
            </a:endParaRPr>
          </a:p>
        </p:txBody>
      </p:sp>
      <p:sp>
        <p:nvSpPr>
          <p:cNvPr id="2" name="Title 1"/>
          <p:cNvSpPr>
            <a:spLocks noGrp="1"/>
          </p:cNvSpPr>
          <p:nvPr>
            <p:ph type="title"/>
          </p:nvPr>
        </p:nvSpPr>
        <p:spPr>
          <a:xfrm>
            <a:off x="329184" y="196669"/>
            <a:ext cx="11436096" cy="1054250"/>
          </a:xfrm>
        </p:spPr>
        <p:txBody>
          <a:bodyPr/>
          <a:lstStyle/>
          <a:p>
            <a:r>
              <a:rPr lang="en-US" sz="4800" dirty="0"/>
              <a:t>Celestial Signs Given?</a:t>
            </a:r>
          </a:p>
        </p:txBody>
      </p:sp>
    </p:spTree>
    <p:extLst>
      <p:ext uri="{BB962C8B-B14F-4D97-AF65-F5344CB8AC3E}">
        <p14:creationId xmlns:p14="http://schemas.microsoft.com/office/powerpoint/2010/main" val="1241333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787" y="538965"/>
            <a:ext cx="10254343" cy="1970319"/>
          </a:xfrm>
        </p:spPr>
        <p:txBody>
          <a:bodyPr>
            <a:normAutofit/>
          </a:bodyPr>
          <a:lstStyle/>
          <a:p>
            <a:r>
              <a:rPr lang="en-US" sz="4800" dirty="0"/>
              <a:t>Distress of Nations</a:t>
            </a:r>
            <a:r>
              <a:rPr lang="en-US" sz="2200" dirty="0"/>
              <a:t/>
            </a:r>
            <a:br>
              <a:rPr lang="en-US" sz="2200" dirty="0"/>
            </a:br>
            <a:r>
              <a:rPr lang="en-US" sz="2200" dirty="0"/>
              <a:t/>
            </a:r>
            <a:br>
              <a:rPr lang="en-US" sz="2200" dirty="0"/>
            </a:br>
            <a:r>
              <a:rPr lang="en-US" sz="2200" dirty="0"/>
              <a:t/>
            </a:r>
            <a:br>
              <a:rPr lang="en-US" sz="2200" dirty="0"/>
            </a:br>
            <a:endParaRPr lang="en-US" sz="2200" dirty="0"/>
          </a:p>
        </p:txBody>
      </p:sp>
      <p:sp>
        <p:nvSpPr>
          <p:cNvPr id="3" name="Subtitle 2"/>
          <p:cNvSpPr>
            <a:spLocks noGrp="1"/>
          </p:cNvSpPr>
          <p:nvPr>
            <p:ph type="subTitle" idx="1"/>
          </p:nvPr>
        </p:nvSpPr>
        <p:spPr>
          <a:xfrm>
            <a:off x="1587220" y="2300136"/>
            <a:ext cx="9144000" cy="3974540"/>
          </a:xfrm>
        </p:spPr>
        <p:txBody>
          <a:bodyPr>
            <a:normAutofit/>
          </a:bodyPr>
          <a:lstStyle/>
          <a:p>
            <a:r>
              <a:rPr lang="en-US" sz="3200" b="1" dirty="0"/>
              <a:t>War</a:t>
            </a:r>
          </a:p>
          <a:p>
            <a:r>
              <a:rPr lang="en-US" dirty="0"/>
              <a:t>Isaiah 13:15-18, </a:t>
            </a:r>
            <a:r>
              <a:rPr lang="en-US" dirty="0" err="1"/>
              <a:t>Ezekial</a:t>
            </a:r>
            <a:r>
              <a:rPr lang="en-US" dirty="0"/>
              <a:t> 32:11-13, Joel 2:11, Matt 24:6-7, Mark 13:8, Luke 21:10, 2 Nephi 23:15, D&amp;C 45:63</a:t>
            </a:r>
          </a:p>
          <a:p>
            <a:endParaRPr lang="en-US" dirty="0"/>
          </a:p>
          <a:p>
            <a:r>
              <a:rPr lang="en-US" sz="3200" b="1" dirty="0"/>
              <a:t>End of Nations</a:t>
            </a:r>
          </a:p>
          <a:p>
            <a:r>
              <a:rPr lang="en-US" dirty="0"/>
              <a:t>D&amp;C 87:6</a:t>
            </a:r>
          </a:p>
          <a:p>
            <a:endParaRPr lang="en-US" dirty="0"/>
          </a:p>
          <a:p>
            <a:r>
              <a:rPr lang="en-US" sz="3200" dirty="0"/>
              <a:t>Economic, Cultural, Political Turmoil</a:t>
            </a:r>
          </a:p>
        </p:txBody>
      </p:sp>
    </p:spTree>
    <p:extLst>
      <p:ext uri="{BB962C8B-B14F-4D97-AF65-F5344CB8AC3E}">
        <p14:creationId xmlns:p14="http://schemas.microsoft.com/office/powerpoint/2010/main" val="1296580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4250" y="1873751"/>
            <a:ext cx="9016409" cy="4351338"/>
          </a:xfrm>
        </p:spPr>
        <p:txBody>
          <a:bodyPr>
            <a:normAutofit/>
          </a:bodyPr>
          <a:lstStyle/>
          <a:p>
            <a:r>
              <a:rPr lang="en-US" sz="2800" dirty="0"/>
              <a:t>Neal A. Maxwell: Our time already reflects yet another prophecy: “Distress of nations, with </a:t>
            </a:r>
            <a:r>
              <a:rPr lang="en-US" sz="2800" b="1" dirty="0"/>
              <a:t>perplexity</a:t>
            </a:r>
            <a:r>
              <a:rPr lang="en-US" sz="2800" dirty="0"/>
              <a:t>”…Today, the assembled agonies of the world pass in reminding review on the nightly news.</a:t>
            </a:r>
            <a:r>
              <a:rPr lang="en-US" dirty="0"/>
              <a:t> </a:t>
            </a:r>
          </a:p>
          <a:p>
            <a:pPr marL="411480" lvl="1" indent="0">
              <a:buNone/>
            </a:pPr>
            <a:r>
              <a:rPr lang="en-US" dirty="0"/>
              <a:t>GC April 1988</a:t>
            </a:r>
          </a:p>
          <a:p>
            <a:endParaRPr lang="en-US" dirty="0"/>
          </a:p>
        </p:txBody>
      </p:sp>
      <p:sp>
        <p:nvSpPr>
          <p:cNvPr id="2" name="Title 1"/>
          <p:cNvSpPr>
            <a:spLocks noGrp="1"/>
          </p:cNvSpPr>
          <p:nvPr>
            <p:ph type="title"/>
          </p:nvPr>
        </p:nvSpPr>
        <p:spPr/>
        <p:txBody>
          <a:bodyPr/>
          <a:lstStyle/>
          <a:p>
            <a:pPr algn="ctr"/>
            <a:r>
              <a:rPr lang="en-US" sz="4000" dirty="0"/>
              <a:t>Global Distress</a:t>
            </a:r>
          </a:p>
        </p:txBody>
      </p:sp>
    </p:spTree>
    <p:extLst>
      <p:ext uri="{BB962C8B-B14F-4D97-AF65-F5344CB8AC3E}">
        <p14:creationId xmlns:p14="http://schemas.microsoft.com/office/powerpoint/2010/main" val="1227591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167" y="1878888"/>
            <a:ext cx="9016409" cy="4812367"/>
          </a:xfrm>
        </p:spPr>
        <p:txBody>
          <a:bodyPr>
            <a:normAutofit/>
          </a:bodyPr>
          <a:lstStyle/>
          <a:p>
            <a:r>
              <a:rPr lang="en-US" sz="2800" dirty="0">
                <a:solidFill>
                  <a:schemeClr val="tx1"/>
                </a:solidFill>
              </a:rPr>
              <a:t>D&amp;C 45:30-33 And in that generation (</a:t>
            </a:r>
            <a:r>
              <a:rPr lang="en-US" sz="2800" dirty="0">
                <a:solidFill>
                  <a:schemeClr val="tx2"/>
                </a:solidFill>
              </a:rPr>
              <a:t>times of gentiles fulfilled</a:t>
            </a:r>
            <a:r>
              <a:rPr lang="en-US" sz="2800" dirty="0">
                <a:solidFill>
                  <a:schemeClr val="tx1"/>
                </a:solidFill>
              </a:rPr>
              <a:t>)…men will harden their hearts against me, and they will take up the sword, one against another and they will kill one another.</a:t>
            </a:r>
          </a:p>
          <a:p>
            <a:pPr lvl="1"/>
            <a:r>
              <a:rPr lang="en-US" sz="2400" dirty="0">
                <a:solidFill>
                  <a:srgbClr val="00B050"/>
                </a:solidFill>
              </a:rPr>
              <a:t>Increase of wars in recent decades</a:t>
            </a:r>
          </a:p>
          <a:p>
            <a:pPr lvl="1"/>
            <a:r>
              <a:rPr lang="en-US" sz="2400" dirty="0">
                <a:solidFill>
                  <a:srgbClr val="00B050"/>
                </a:solidFill>
              </a:rPr>
              <a:t>Over 7 million lives lost in current wars</a:t>
            </a:r>
          </a:p>
          <a:p>
            <a:pPr lvl="1"/>
            <a:r>
              <a:rPr lang="en-US" sz="2400" dirty="0">
                <a:solidFill>
                  <a:srgbClr val="00B050"/>
                </a:solidFill>
              </a:rPr>
              <a:t>65.5 million refugees (50 million children) because of war</a:t>
            </a:r>
          </a:p>
          <a:p>
            <a:pPr lvl="1"/>
            <a:r>
              <a:rPr lang="en-US" sz="2400" dirty="0">
                <a:solidFill>
                  <a:srgbClr val="00B050"/>
                </a:solidFill>
              </a:rPr>
              <a:t>Terrorism, school attacks, etc.</a:t>
            </a:r>
          </a:p>
          <a:p>
            <a:pPr lvl="1"/>
            <a:endParaRPr lang="en-US" dirty="0">
              <a:solidFill>
                <a:schemeClr val="tx1"/>
              </a:solidFill>
            </a:endParaRPr>
          </a:p>
          <a:p>
            <a:pPr marL="0" indent="0">
              <a:buNone/>
            </a:pPr>
            <a:endParaRPr lang="en-US" sz="2800" dirty="0">
              <a:solidFill>
                <a:schemeClr val="tx1"/>
              </a:solidFill>
            </a:endParaRPr>
          </a:p>
        </p:txBody>
      </p:sp>
      <p:sp>
        <p:nvSpPr>
          <p:cNvPr id="2" name="Title 1"/>
          <p:cNvSpPr>
            <a:spLocks noGrp="1"/>
          </p:cNvSpPr>
          <p:nvPr>
            <p:ph type="title"/>
          </p:nvPr>
        </p:nvSpPr>
        <p:spPr/>
        <p:txBody>
          <a:bodyPr/>
          <a:lstStyle/>
          <a:p>
            <a:pPr algn="ctr"/>
            <a:r>
              <a:rPr lang="en-US" sz="4000" dirty="0"/>
              <a:t>Distress: War</a:t>
            </a:r>
          </a:p>
        </p:txBody>
      </p:sp>
    </p:spTree>
    <p:extLst>
      <p:ext uri="{BB962C8B-B14F-4D97-AF65-F5344CB8AC3E}">
        <p14:creationId xmlns:p14="http://schemas.microsoft.com/office/powerpoint/2010/main" val="15470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871689"/>
            <a:ext cx="10515600" cy="4861620"/>
          </a:xfrm>
        </p:spPr>
        <p:txBody>
          <a:bodyPr>
            <a:normAutofit/>
          </a:bodyPr>
          <a:lstStyle/>
          <a:p>
            <a:r>
              <a:rPr lang="en-US" sz="2800" dirty="0">
                <a:solidFill>
                  <a:schemeClr val="tx2"/>
                </a:solidFill>
              </a:rPr>
              <a:t>Destructive practices</a:t>
            </a:r>
          </a:p>
          <a:p>
            <a:pPr lvl="1"/>
            <a:r>
              <a:rPr lang="en-US" sz="2400" dirty="0">
                <a:solidFill>
                  <a:srgbClr val="00B050"/>
                </a:solidFill>
              </a:rPr>
              <a:t>About 75% of Americans live paycheck to paycheck with </a:t>
            </a:r>
            <a:r>
              <a:rPr lang="en-US" sz="2400" b="1" dirty="0">
                <a:solidFill>
                  <a:srgbClr val="00B050"/>
                </a:solidFill>
              </a:rPr>
              <a:t>zero savings</a:t>
            </a:r>
          </a:p>
          <a:p>
            <a:pPr lvl="1"/>
            <a:r>
              <a:rPr lang="en-US" sz="2400" dirty="0">
                <a:solidFill>
                  <a:srgbClr val="00B050"/>
                </a:solidFill>
              </a:rPr>
              <a:t>Half of all children born today will be on </a:t>
            </a:r>
            <a:r>
              <a:rPr lang="en-US" sz="2400" b="1" dirty="0">
                <a:solidFill>
                  <a:srgbClr val="00B050"/>
                </a:solidFill>
              </a:rPr>
              <a:t>food stamps </a:t>
            </a:r>
            <a:r>
              <a:rPr lang="en-US" sz="2400" dirty="0">
                <a:solidFill>
                  <a:srgbClr val="00B050"/>
                </a:solidFill>
              </a:rPr>
              <a:t>in their lifetime</a:t>
            </a:r>
          </a:p>
          <a:p>
            <a:pPr lvl="1"/>
            <a:r>
              <a:rPr lang="en-US" sz="2400" dirty="0">
                <a:solidFill>
                  <a:srgbClr val="00B050"/>
                </a:solidFill>
              </a:rPr>
              <a:t>49% of Americans are receiving </a:t>
            </a:r>
            <a:r>
              <a:rPr lang="en-US" sz="2400" b="1" dirty="0">
                <a:solidFill>
                  <a:srgbClr val="00B050"/>
                </a:solidFill>
              </a:rPr>
              <a:t>benefits</a:t>
            </a:r>
            <a:r>
              <a:rPr lang="en-US" sz="2400" dirty="0">
                <a:solidFill>
                  <a:srgbClr val="00B050"/>
                </a:solidFill>
              </a:rPr>
              <a:t> from a government program every month</a:t>
            </a:r>
          </a:p>
          <a:p>
            <a:pPr lvl="1"/>
            <a:r>
              <a:rPr lang="en-US" sz="2400" dirty="0">
                <a:solidFill>
                  <a:srgbClr val="00B050"/>
                </a:solidFill>
              </a:rPr>
              <a:t>52% of American workers make less than $30,000 a year</a:t>
            </a:r>
          </a:p>
          <a:p>
            <a:pPr lvl="1"/>
            <a:r>
              <a:rPr lang="en-US" sz="2400" dirty="0">
                <a:solidFill>
                  <a:srgbClr val="00B050"/>
                </a:solidFill>
              </a:rPr>
              <a:t>At one point the Fed was purchasing up to 70% of the bonds issued by the U.S. Treasury by </a:t>
            </a:r>
            <a:r>
              <a:rPr lang="en-US" sz="2400" b="1" dirty="0">
                <a:solidFill>
                  <a:srgbClr val="00B050"/>
                </a:solidFill>
              </a:rPr>
              <a:t>printing money</a:t>
            </a:r>
          </a:p>
          <a:p>
            <a:pPr lvl="1"/>
            <a:endParaRPr lang="en-US" dirty="0"/>
          </a:p>
          <a:p>
            <a:pPr marL="411480" lvl="1" indent="0">
              <a:buNone/>
            </a:pPr>
            <a:r>
              <a:rPr lang="en-US" sz="1400" dirty="0" err="1"/>
              <a:t>Stansberry</a:t>
            </a:r>
            <a:r>
              <a:rPr lang="en-US" sz="1400" dirty="0"/>
              <a:t> Research</a:t>
            </a:r>
          </a:p>
        </p:txBody>
      </p:sp>
      <p:sp>
        <p:nvSpPr>
          <p:cNvPr id="2" name="Title 1"/>
          <p:cNvSpPr>
            <a:spLocks noGrp="1"/>
          </p:cNvSpPr>
          <p:nvPr>
            <p:ph type="title"/>
          </p:nvPr>
        </p:nvSpPr>
        <p:spPr/>
        <p:txBody>
          <a:bodyPr/>
          <a:lstStyle/>
          <a:p>
            <a:r>
              <a:rPr lang="en-US" sz="4000" dirty="0"/>
              <a:t>Distress: Financial</a:t>
            </a:r>
          </a:p>
        </p:txBody>
      </p:sp>
    </p:spTree>
    <p:extLst>
      <p:ext uri="{BB962C8B-B14F-4D97-AF65-F5344CB8AC3E}">
        <p14:creationId xmlns:p14="http://schemas.microsoft.com/office/powerpoint/2010/main" val="153887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95" y="1440614"/>
            <a:ext cx="11242623" cy="5277685"/>
          </a:xfrm>
        </p:spPr>
        <p:txBody>
          <a:bodyPr>
            <a:normAutofit/>
          </a:bodyPr>
          <a:lstStyle/>
          <a:p>
            <a:r>
              <a:rPr lang="en-US" sz="2800" b="1" dirty="0">
                <a:solidFill>
                  <a:schemeClr val="tx2"/>
                </a:solidFill>
              </a:rPr>
              <a:t>America Political Prophesy</a:t>
            </a:r>
          </a:p>
          <a:p>
            <a:pPr lvl="1"/>
            <a:r>
              <a:rPr lang="en-US" sz="2400" dirty="0">
                <a:solidFill>
                  <a:schemeClr val="tx1"/>
                </a:solidFill>
              </a:rPr>
              <a:t>Mosiah 29: 27 And if the time comes that the voice of the people doth </a:t>
            </a:r>
            <a:r>
              <a:rPr lang="en-US" sz="2400" b="1" dirty="0">
                <a:solidFill>
                  <a:schemeClr val="tx1"/>
                </a:solidFill>
              </a:rPr>
              <a:t>choose iniquity</a:t>
            </a:r>
            <a:r>
              <a:rPr lang="en-US" sz="2400" dirty="0">
                <a:solidFill>
                  <a:schemeClr val="tx1"/>
                </a:solidFill>
              </a:rPr>
              <a:t>, then is the time that the </a:t>
            </a:r>
            <a:r>
              <a:rPr lang="en-US" sz="2400" b="1" dirty="0">
                <a:solidFill>
                  <a:schemeClr val="tx1"/>
                </a:solidFill>
              </a:rPr>
              <a:t>judgments of God </a:t>
            </a:r>
            <a:r>
              <a:rPr lang="en-US" sz="2400" dirty="0">
                <a:solidFill>
                  <a:schemeClr val="tx1"/>
                </a:solidFill>
              </a:rPr>
              <a:t>will come upon you; yea, then is the time he will visit you with great destruction even as he has hitherto visited this land. </a:t>
            </a:r>
          </a:p>
          <a:p>
            <a:pPr lvl="1"/>
            <a:r>
              <a:rPr lang="en-US" sz="2400" dirty="0">
                <a:solidFill>
                  <a:schemeClr val="tx2"/>
                </a:solidFill>
              </a:rPr>
              <a:t>“</a:t>
            </a:r>
            <a:r>
              <a:rPr lang="en-US" sz="2400" dirty="0" err="1">
                <a:solidFill>
                  <a:schemeClr val="tx2"/>
                </a:solidFill>
              </a:rPr>
              <a:t>Gadianton</a:t>
            </a:r>
            <a:r>
              <a:rPr lang="en-US" sz="2400" dirty="0">
                <a:solidFill>
                  <a:schemeClr val="tx2"/>
                </a:solidFill>
              </a:rPr>
              <a:t> robbers fill the judgement seats in many nations. An evil power seeks to overthrow the freedom of all nations and countries.” </a:t>
            </a:r>
            <a:r>
              <a:rPr lang="en-US" dirty="0">
                <a:solidFill>
                  <a:schemeClr val="tx2"/>
                </a:solidFill>
              </a:rPr>
              <a:t>Elder Bruce R. McConkie, April 1980 General Conference</a:t>
            </a:r>
          </a:p>
        </p:txBody>
      </p:sp>
      <p:sp>
        <p:nvSpPr>
          <p:cNvPr id="2" name="Title 1"/>
          <p:cNvSpPr>
            <a:spLocks noGrp="1"/>
          </p:cNvSpPr>
          <p:nvPr>
            <p:ph type="title"/>
          </p:nvPr>
        </p:nvSpPr>
        <p:spPr/>
        <p:txBody>
          <a:bodyPr/>
          <a:lstStyle/>
          <a:p>
            <a:r>
              <a:rPr lang="en-US" sz="4000" dirty="0"/>
              <a:t>Distress: Political</a:t>
            </a:r>
          </a:p>
        </p:txBody>
      </p:sp>
    </p:spTree>
    <p:extLst>
      <p:ext uri="{BB962C8B-B14F-4D97-AF65-F5344CB8AC3E}">
        <p14:creationId xmlns:p14="http://schemas.microsoft.com/office/powerpoint/2010/main" val="3414934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4" y="1552257"/>
            <a:ext cx="11617376" cy="5305743"/>
          </a:xfrm>
        </p:spPr>
        <p:txBody>
          <a:bodyPr>
            <a:normAutofit/>
          </a:bodyPr>
          <a:lstStyle/>
          <a:p>
            <a:r>
              <a:rPr lang="en-US" sz="2800" b="1" dirty="0">
                <a:solidFill>
                  <a:schemeClr val="tx2"/>
                </a:solidFill>
              </a:rPr>
              <a:t>Religious liberty under attack</a:t>
            </a:r>
          </a:p>
          <a:p>
            <a:pPr lvl="1"/>
            <a:r>
              <a:rPr lang="en-US" sz="2400" dirty="0"/>
              <a:t>And he said: Thus saith the Lord God—</a:t>
            </a:r>
            <a:r>
              <a:rPr lang="en-US" sz="2400" b="1" dirty="0"/>
              <a:t>Cursed shall be the land</a:t>
            </a:r>
            <a:r>
              <a:rPr lang="en-US" sz="2400" dirty="0"/>
              <a:t>, yea, this land, unto every nation, kindred, tongue, and people, </a:t>
            </a:r>
            <a:r>
              <a:rPr lang="en-US" sz="2400" b="1" dirty="0"/>
              <a:t>unto destruction</a:t>
            </a:r>
            <a:r>
              <a:rPr lang="en-US" sz="2400" dirty="0"/>
              <a:t>, which do wickedly, when they are fully ripe. Alma 45:16</a:t>
            </a:r>
          </a:p>
          <a:p>
            <a:pPr lvl="1"/>
            <a:r>
              <a:rPr lang="en-US" sz="2400" dirty="0">
                <a:solidFill>
                  <a:srgbClr val="00B050"/>
                </a:solidFill>
              </a:rPr>
              <a:t>“Attacks on Religious Liberty in US Increase 133% in Last 5 Years” </a:t>
            </a:r>
            <a:br>
              <a:rPr lang="en-US" sz="2400" dirty="0">
                <a:solidFill>
                  <a:srgbClr val="00B050"/>
                </a:solidFill>
              </a:rPr>
            </a:br>
            <a:r>
              <a:rPr lang="en-US" sz="2000" dirty="0">
                <a:solidFill>
                  <a:srgbClr val="00B050"/>
                </a:solidFill>
              </a:rPr>
              <a:t>(First Liberty Institute)</a:t>
            </a:r>
            <a:endParaRPr lang="en-US" sz="2400" dirty="0">
              <a:solidFill>
                <a:srgbClr val="00B050"/>
              </a:solidFill>
            </a:endParaRPr>
          </a:p>
          <a:p>
            <a:pPr lvl="1"/>
            <a:r>
              <a:rPr lang="en-US" sz="2400" dirty="0">
                <a:solidFill>
                  <a:srgbClr val="00B050"/>
                </a:solidFill>
              </a:rPr>
              <a:t>“If this is a sign of how religious liberty claims will be treated in the years ahead, those who value religious freedom have cause for great concern.”</a:t>
            </a:r>
            <a:r>
              <a:rPr lang="en-US" sz="3100" dirty="0">
                <a:solidFill>
                  <a:srgbClr val="00B050"/>
                </a:solidFill>
              </a:rPr>
              <a:t> </a:t>
            </a:r>
            <a:br>
              <a:rPr lang="en-US" sz="3100" dirty="0">
                <a:solidFill>
                  <a:srgbClr val="00B050"/>
                </a:solidFill>
              </a:rPr>
            </a:br>
            <a:r>
              <a:rPr lang="en-US" sz="2000" dirty="0">
                <a:solidFill>
                  <a:srgbClr val="00B050"/>
                </a:solidFill>
              </a:rPr>
              <a:t>(Chief Justice Samuel Alito concerning forcing a family owned pharmacy to sell contraceptives USA Today August 1</a:t>
            </a:r>
            <a:r>
              <a:rPr lang="en-US" sz="2000" baseline="30000" dirty="0">
                <a:solidFill>
                  <a:srgbClr val="00B050"/>
                </a:solidFill>
              </a:rPr>
              <a:t>st</a:t>
            </a:r>
            <a:r>
              <a:rPr lang="en-US" sz="2000" dirty="0">
                <a:solidFill>
                  <a:srgbClr val="00B050"/>
                </a:solidFill>
              </a:rPr>
              <a:t>, 2016)</a:t>
            </a:r>
            <a:endParaRPr lang="en-US" sz="2800" dirty="0">
              <a:solidFill>
                <a:srgbClr val="00B050"/>
              </a:solidFill>
            </a:endParaRPr>
          </a:p>
          <a:p>
            <a:pPr marL="411480" lvl="1" indent="0">
              <a:buNone/>
            </a:pPr>
            <a:endParaRPr lang="en-US" sz="2700" dirty="0">
              <a:solidFill>
                <a:srgbClr val="00B050"/>
              </a:solidFill>
            </a:endParaRPr>
          </a:p>
        </p:txBody>
      </p:sp>
      <p:sp>
        <p:nvSpPr>
          <p:cNvPr id="2" name="Title 1"/>
          <p:cNvSpPr>
            <a:spLocks noGrp="1"/>
          </p:cNvSpPr>
          <p:nvPr>
            <p:ph type="title"/>
          </p:nvPr>
        </p:nvSpPr>
        <p:spPr/>
        <p:txBody>
          <a:bodyPr/>
          <a:lstStyle/>
          <a:p>
            <a:r>
              <a:rPr lang="en-US" sz="4000" dirty="0"/>
              <a:t>Distress: Religious</a:t>
            </a:r>
          </a:p>
        </p:txBody>
      </p:sp>
    </p:spTree>
    <p:extLst>
      <p:ext uri="{BB962C8B-B14F-4D97-AF65-F5344CB8AC3E}">
        <p14:creationId xmlns:p14="http://schemas.microsoft.com/office/powerpoint/2010/main" val="8726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648" y="1479830"/>
            <a:ext cx="11272603" cy="5467380"/>
          </a:xfrm>
        </p:spPr>
        <p:txBody>
          <a:bodyPr>
            <a:normAutofit fontScale="92500" lnSpcReduction="20000"/>
          </a:bodyPr>
          <a:lstStyle/>
          <a:p>
            <a:r>
              <a:rPr lang="en-US" sz="3500" dirty="0">
                <a:solidFill>
                  <a:srgbClr val="00B050"/>
                </a:solidFill>
              </a:rPr>
              <a:t> </a:t>
            </a:r>
            <a:r>
              <a:rPr lang="en-US" sz="3500" dirty="0">
                <a:solidFill>
                  <a:schemeClr val="tx2"/>
                </a:solidFill>
              </a:rPr>
              <a:t>9/11 Minor compared to potential attacks</a:t>
            </a:r>
          </a:p>
          <a:p>
            <a:pPr lvl="1"/>
            <a:r>
              <a:rPr lang="en-US" sz="2600" b="1" dirty="0">
                <a:solidFill>
                  <a:srgbClr val="00B050"/>
                </a:solidFill>
              </a:rPr>
              <a:t>“Lights Out”  by Ted Koppel </a:t>
            </a:r>
          </a:p>
          <a:p>
            <a:pPr lvl="2"/>
            <a:r>
              <a:rPr lang="en-US" sz="2600" dirty="0">
                <a:solidFill>
                  <a:srgbClr val="00B050"/>
                </a:solidFill>
              </a:rPr>
              <a:t>Attacks on the nation’s power grid and infrastructure</a:t>
            </a:r>
          </a:p>
          <a:p>
            <a:pPr lvl="3"/>
            <a:r>
              <a:rPr lang="en-US" sz="2600" b="1" dirty="0">
                <a:solidFill>
                  <a:srgbClr val="00B050"/>
                </a:solidFill>
              </a:rPr>
              <a:t>Physical Attack: </a:t>
            </a:r>
            <a:r>
              <a:rPr lang="en-US" sz="2600" dirty="0">
                <a:solidFill>
                  <a:srgbClr val="00B050"/>
                </a:solidFill>
              </a:rPr>
              <a:t>poorly defended, few improvements.</a:t>
            </a:r>
          </a:p>
          <a:p>
            <a:pPr lvl="3"/>
            <a:r>
              <a:rPr lang="en-US" sz="2600" b="1" dirty="0">
                <a:solidFill>
                  <a:srgbClr val="00B050"/>
                </a:solidFill>
              </a:rPr>
              <a:t>Cyberattack</a:t>
            </a:r>
            <a:r>
              <a:rPr lang="en-US" sz="2600" dirty="0">
                <a:solidFill>
                  <a:srgbClr val="00B050"/>
                </a:solidFill>
              </a:rPr>
              <a:t> “The nation has </a:t>
            </a:r>
            <a:r>
              <a:rPr lang="en-US" sz="2600" b="1" dirty="0">
                <a:solidFill>
                  <a:srgbClr val="00B050"/>
                </a:solidFill>
              </a:rPr>
              <a:t>little or no chance </a:t>
            </a:r>
            <a:r>
              <a:rPr lang="en-US" sz="2600" dirty="0">
                <a:solidFill>
                  <a:srgbClr val="00B050"/>
                </a:solidFill>
              </a:rPr>
              <a:t>of withstanding a major cyberattack…When such an attack occurs, make no mistake, there will be </a:t>
            </a:r>
            <a:r>
              <a:rPr lang="en-US" sz="2600" b="1" dirty="0">
                <a:solidFill>
                  <a:srgbClr val="00B050"/>
                </a:solidFill>
              </a:rPr>
              <a:t>major loss of life </a:t>
            </a:r>
            <a:r>
              <a:rPr lang="en-US" sz="2600" dirty="0">
                <a:solidFill>
                  <a:srgbClr val="00B050"/>
                </a:solidFill>
              </a:rPr>
              <a:t>and serious crippling of National Security capabilities. </a:t>
            </a:r>
            <a:br>
              <a:rPr lang="en-US" sz="2600" dirty="0">
                <a:solidFill>
                  <a:srgbClr val="00B050"/>
                </a:solidFill>
              </a:rPr>
            </a:br>
            <a:r>
              <a:rPr lang="en-US" sz="2600" dirty="0">
                <a:solidFill>
                  <a:srgbClr val="00B050"/>
                </a:solidFill>
              </a:rPr>
              <a:t>April 2015: Security in the North American Grid—A Nation at Risk</a:t>
            </a:r>
          </a:p>
          <a:p>
            <a:pPr lvl="3"/>
            <a:r>
              <a:rPr lang="en-US" sz="2600" b="1" dirty="0">
                <a:solidFill>
                  <a:srgbClr val="00B050"/>
                </a:solidFill>
              </a:rPr>
              <a:t>EMP Attack: Only one in ten would survive one year. </a:t>
            </a:r>
            <a:r>
              <a:rPr lang="en-US" sz="2600" dirty="0">
                <a:solidFill>
                  <a:srgbClr val="00B050"/>
                </a:solidFill>
              </a:rPr>
              <a:t>2008 Congressional Com. on impact of EMP attack</a:t>
            </a:r>
            <a:endParaRPr lang="en-US" sz="2600" b="1" dirty="0">
              <a:solidFill>
                <a:srgbClr val="00B050"/>
              </a:solidFill>
            </a:endParaRPr>
          </a:p>
          <a:p>
            <a:pPr lvl="2"/>
            <a:r>
              <a:rPr lang="en-US" sz="2600" dirty="0">
                <a:solidFill>
                  <a:srgbClr val="00B050"/>
                </a:solidFill>
              </a:rPr>
              <a:t>Surviving the aftermath: three chapters on the </a:t>
            </a:r>
            <a:r>
              <a:rPr lang="en-US" sz="2600" b="1" dirty="0">
                <a:solidFill>
                  <a:srgbClr val="00B050"/>
                </a:solidFill>
              </a:rPr>
              <a:t>Mormon church</a:t>
            </a:r>
          </a:p>
          <a:p>
            <a:pPr lvl="3"/>
            <a:r>
              <a:rPr lang="en-US" sz="2600" dirty="0">
                <a:solidFill>
                  <a:srgbClr val="00B050"/>
                </a:solidFill>
              </a:rPr>
              <a:t>“No group of comparable size comes close to matching the scale and organizational discipline of the Mormons’ efforts to prepare for whatever catastrophe may come.”</a:t>
            </a:r>
          </a:p>
          <a:p>
            <a:pPr lvl="2"/>
            <a:endParaRPr lang="en-US" sz="3100" dirty="0">
              <a:solidFill>
                <a:srgbClr val="00B050"/>
              </a:solidFill>
            </a:endParaRPr>
          </a:p>
          <a:p>
            <a:pPr lvl="1"/>
            <a:endParaRPr lang="en-US" dirty="0"/>
          </a:p>
          <a:p>
            <a:pPr lvl="1"/>
            <a:endParaRPr lang="en-US" dirty="0"/>
          </a:p>
        </p:txBody>
      </p:sp>
      <p:sp>
        <p:nvSpPr>
          <p:cNvPr id="2" name="Title 1"/>
          <p:cNvSpPr>
            <a:spLocks noGrp="1"/>
          </p:cNvSpPr>
          <p:nvPr>
            <p:ph type="title"/>
          </p:nvPr>
        </p:nvSpPr>
        <p:spPr/>
        <p:txBody>
          <a:bodyPr/>
          <a:lstStyle/>
          <a:p>
            <a:r>
              <a:rPr lang="en-US" sz="4000" dirty="0"/>
              <a:t>Distress: Terrorism</a:t>
            </a:r>
          </a:p>
        </p:txBody>
      </p:sp>
    </p:spTree>
    <p:extLst>
      <p:ext uri="{BB962C8B-B14F-4D97-AF65-F5344CB8AC3E}">
        <p14:creationId xmlns:p14="http://schemas.microsoft.com/office/powerpoint/2010/main" val="1745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776549"/>
            <a:ext cx="10327340" cy="4911633"/>
          </a:xfrm>
        </p:spPr>
        <p:txBody>
          <a:bodyPr>
            <a:normAutofit/>
          </a:bodyPr>
          <a:lstStyle/>
          <a:p>
            <a:pPr lvl="1"/>
            <a:r>
              <a:rPr lang="en-US" sz="2800" dirty="0">
                <a:solidFill>
                  <a:schemeClr val="tx2"/>
                </a:solidFill>
              </a:rPr>
              <a:t>Review of global distress</a:t>
            </a:r>
          </a:p>
          <a:p>
            <a:pPr lvl="2"/>
            <a:r>
              <a:rPr lang="en-US" sz="2600" dirty="0">
                <a:solidFill>
                  <a:schemeClr val="tx2"/>
                </a:solidFill>
              </a:rPr>
              <a:t>Middle East (especially Israel)</a:t>
            </a:r>
          </a:p>
          <a:p>
            <a:pPr lvl="2"/>
            <a:r>
              <a:rPr lang="en-US" sz="2600" dirty="0">
                <a:solidFill>
                  <a:schemeClr val="tx2"/>
                </a:solidFill>
              </a:rPr>
              <a:t>Asia (especially China)</a:t>
            </a:r>
          </a:p>
          <a:p>
            <a:pPr lvl="2"/>
            <a:r>
              <a:rPr lang="en-US" sz="2600" dirty="0">
                <a:solidFill>
                  <a:schemeClr val="tx2"/>
                </a:solidFill>
              </a:rPr>
              <a:t>Russia</a:t>
            </a:r>
          </a:p>
          <a:p>
            <a:pPr lvl="2"/>
            <a:r>
              <a:rPr lang="en-US" sz="2600" dirty="0">
                <a:solidFill>
                  <a:schemeClr val="tx2"/>
                </a:solidFill>
              </a:rPr>
              <a:t>Americas</a:t>
            </a:r>
          </a:p>
          <a:p>
            <a:pPr lvl="2"/>
            <a:endParaRPr lang="en-US" sz="2600" dirty="0">
              <a:solidFill>
                <a:srgbClr val="00B050"/>
              </a:solidFill>
            </a:endParaRPr>
          </a:p>
          <a:p>
            <a:pPr lvl="2"/>
            <a:endParaRPr lang="en-US" sz="2800" dirty="0">
              <a:solidFill>
                <a:srgbClr val="00B050"/>
              </a:solidFill>
            </a:endParaRPr>
          </a:p>
          <a:p>
            <a:pPr marL="777240" lvl="2" indent="0">
              <a:buNone/>
            </a:pPr>
            <a:r>
              <a:rPr lang="en-US" sz="2800" dirty="0">
                <a:solidFill>
                  <a:schemeClr val="tx2"/>
                </a:solidFill>
              </a:rPr>
              <a:t>Sorry, no time to review facts and statistics now.</a:t>
            </a:r>
          </a:p>
        </p:txBody>
      </p:sp>
      <p:sp>
        <p:nvSpPr>
          <p:cNvPr id="2" name="Title 1"/>
          <p:cNvSpPr>
            <a:spLocks noGrp="1"/>
          </p:cNvSpPr>
          <p:nvPr>
            <p:ph type="title"/>
          </p:nvPr>
        </p:nvSpPr>
        <p:spPr/>
        <p:txBody>
          <a:bodyPr/>
          <a:lstStyle/>
          <a:p>
            <a:r>
              <a:rPr lang="en-US" sz="4000" dirty="0"/>
              <a:t>Distress of Nations Detail</a:t>
            </a:r>
          </a:p>
        </p:txBody>
      </p:sp>
    </p:spTree>
    <p:extLst>
      <p:ext uri="{BB962C8B-B14F-4D97-AF65-F5344CB8AC3E}">
        <p14:creationId xmlns:p14="http://schemas.microsoft.com/office/powerpoint/2010/main" val="32779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4" y="1685109"/>
            <a:ext cx="7651568" cy="4911633"/>
          </a:xfrm>
        </p:spPr>
        <p:txBody>
          <a:bodyPr>
            <a:normAutofit/>
          </a:bodyPr>
          <a:lstStyle/>
          <a:p>
            <a:pPr lvl="1" indent="0">
              <a:spcBef>
                <a:spcPts val="1200"/>
              </a:spcBef>
            </a:pPr>
            <a:r>
              <a:rPr lang="en-US" sz="2400" b="1" dirty="0"/>
              <a:t>False</a:t>
            </a:r>
            <a:r>
              <a:rPr lang="en-US" sz="2400" dirty="0"/>
              <a:t> </a:t>
            </a:r>
            <a:r>
              <a:rPr lang="en-US" sz="2400" b="1" dirty="0"/>
              <a:t>Christs </a:t>
            </a:r>
            <a:endParaRPr lang="en-US" sz="2400" dirty="0">
              <a:solidFill>
                <a:srgbClr val="00B050"/>
              </a:solidFill>
              <a:latin typeface="Webdings" panose="05030102010509060703" pitchFamily="18" charset="2"/>
            </a:endParaRPr>
          </a:p>
          <a:p>
            <a:pPr lvl="1" indent="0">
              <a:spcBef>
                <a:spcPts val="1200"/>
              </a:spcBef>
            </a:pPr>
            <a:r>
              <a:rPr lang="en-US" sz="2400" b="1" dirty="0"/>
              <a:t>Wars and commotions </a:t>
            </a:r>
            <a:endParaRPr lang="en-US" sz="2400" dirty="0"/>
          </a:p>
          <a:p>
            <a:pPr lvl="1" indent="0">
              <a:spcBef>
                <a:spcPts val="1200"/>
              </a:spcBef>
            </a:pPr>
            <a:r>
              <a:rPr lang="en-US" sz="2400" b="1" dirty="0"/>
              <a:t>Earthquakes</a:t>
            </a:r>
            <a:r>
              <a:rPr lang="en-US" sz="2400" dirty="0"/>
              <a:t>, </a:t>
            </a:r>
            <a:r>
              <a:rPr lang="en-US" sz="2400" b="1" dirty="0"/>
              <a:t>famines and pestilences</a:t>
            </a:r>
            <a:r>
              <a:rPr lang="en-US" sz="2400" dirty="0"/>
              <a:t> </a:t>
            </a:r>
          </a:p>
          <a:p>
            <a:pPr lvl="1" indent="0">
              <a:spcBef>
                <a:spcPts val="1200"/>
              </a:spcBef>
            </a:pPr>
            <a:r>
              <a:rPr lang="en-US" sz="2400" b="1" dirty="0"/>
              <a:t>Signs shall there be from heaven</a:t>
            </a:r>
            <a:r>
              <a:rPr lang="en-US" sz="2400" dirty="0"/>
              <a:t>.</a:t>
            </a:r>
          </a:p>
          <a:p>
            <a:pPr lvl="1" indent="0">
              <a:spcBef>
                <a:spcPts val="1200"/>
              </a:spcBef>
            </a:pPr>
            <a:r>
              <a:rPr lang="en-US" sz="2400" dirty="0"/>
              <a:t>12 </a:t>
            </a:r>
            <a:r>
              <a:rPr lang="en-US" sz="2400" b="1" dirty="0"/>
              <a:t>Apostles persecuted, some put to death</a:t>
            </a:r>
            <a:br>
              <a:rPr lang="en-US" sz="2400" b="1" dirty="0"/>
            </a:br>
            <a:endParaRPr lang="en-US" sz="2400" b="1" dirty="0"/>
          </a:p>
          <a:p>
            <a:pPr lvl="1" indent="0">
              <a:spcBef>
                <a:spcPts val="1200"/>
              </a:spcBef>
            </a:pPr>
            <a:r>
              <a:rPr lang="en-US" sz="2400" dirty="0">
                <a:solidFill>
                  <a:srgbClr val="00B050"/>
                </a:solidFill>
              </a:rPr>
              <a:t>Did these things happen according to Christ’s prophesy?</a:t>
            </a:r>
          </a:p>
          <a:p>
            <a:pPr lvl="1" indent="0">
              <a:spcBef>
                <a:spcPts val="1200"/>
              </a:spcBef>
              <a:buNone/>
            </a:pPr>
            <a:r>
              <a:rPr lang="en-US" sz="2400" b="1" dirty="0"/>
              <a:t> </a:t>
            </a:r>
          </a:p>
          <a:p>
            <a:pPr marL="411480" lvl="1" indent="0">
              <a:buNone/>
            </a:pPr>
            <a:endParaRPr lang="en-US" dirty="0"/>
          </a:p>
        </p:txBody>
      </p:sp>
      <p:sp>
        <p:nvSpPr>
          <p:cNvPr id="2" name="Title 1"/>
          <p:cNvSpPr>
            <a:spLocks noGrp="1"/>
          </p:cNvSpPr>
          <p:nvPr>
            <p:ph type="title"/>
          </p:nvPr>
        </p:nvSpPr>
        <p:spPr/>
        <p:txBody>
          <a:bodyPr/>
          <a:lstStyle/>
          <a:p>
            <a:r>
              <a:rPr lang="en-US" sz="4000" dirty="0"/>
              <a:t>Signs before Temple Destruction</a:t>
            </a:r>
          </a:p>
        </p:txBody>
      </p:sp>
      <p:sp>
        <p:nvSpPr>
          <p:cNvPr id="4" name="Content Placeholder 2">
            <a:extLst>
              <a:ext uri="{FF2B5EF4-FFF2-40B4-BE49-F238E27FC236}">
                <a16:creationId xmlns:a16="http://schemas.microsoft.com/office/drawing/2014/main" xmlns="" id="{2DF722E9-CE13-41DA-92B0-4C01152C20F7}"/>
              </a:ext>
            </a:extLst>
          </p:cNvPr>
          <p:cNvSpPr txBox="1">
            <a:spLocks/>
          </p:cNvSpPr>
          <p:nvPr/>
        </p:nvSpPr>
        <p:spPr>
          <a:xfrm>
            <a:off x="7067347" y="1685109"/>
            <a:ext cx="4872605" cy="463332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1120140" lvl="1" indent="-342900">
              <a:spcBef>
                <a:spcPts val="600"/>
              </a:spcBef>
              <a:spcAft>
                <a:spcPts val="600"/>
              </a:spcAft>
              <a:buFont typeface="Webdings" panose="05030102010509060703" pitchFamily="18" charset="2"/>
              <a:buChar char="a"/>
            </a:pPr>
            <a:r>
              <a:rPr lang="en-US" sz="2400" b="1" dirty="0">
                <a:solidFill>
                  <a:srgbClr val="00B050"/>
                </a:solidFill>
              </a:rPr>
              <a:t>Josephus</a:t>
            </a:r>
            <a:endParaRPr lang="en-US" sz="2400" dirty="0">
              <a:solidFill>
                <a:srgbClr val="00B050"/>
              </a:solidFill>
              <a:latin typeface="Webdings" panose="05030102010509060703" pitchFamily="18" charset="2"/>
            </a:endParaRPr>
          </a:p>
          <a:p>
            <a:pPr marL="1120140" lvl="1" indent="-342900">
              <a:spcBef>
                <a:spcPts val="600"/>
              </a:spcBef>
              <a:spcAft>
                <a:spcPts val="600"/>
              </a:spcAft>
              <a:buFont typeface="Webdings" panose="05030102010509060703" pitchFamily="18" charset="2"/>
              <a:buChar char="a"/>
            </a:pPr>
            <a:r>
              <a:rPr lang="en-US" sz="2400" b="1" dirty="0">
                <a:solidFill>
                  <a:srgbClr val="00B050"/>
                </a:solidFill>
              </a:rPr>
              <a:t>Roman history</a:t>
            </a:r>
          </a:p>
          <a:p>
            <a:pPr marL="1120140" lvl="1" indent="-342900">
              <a:spcBef>
                <a:spcPts val="600"/>
              </a:spcBef>
              <a:spcAft>
                <a:spcPts val="600"/>
              </a:spcAft>
              <a:buFont typeface="Webdings" panose="05030102010509060703" pitchFamily="18" charset="2"/>
              <a:buChar char="a"/>
            </a:pPr>
            <a:r>
              <a:rPr lang="en-US" sz="2400" b="1" dirty="0">
                <a:solidFill>
                  <a:srgbClr val="00B050"/>
                </a:solidFill>
              </a:rPr>
              <a:t>Josephus and Tacitus</a:t>
            </a:r>
          </a:p>
          <a:p>
            <a:pPr marL="1120140" lvl="1" indent="-342900">
              <a:spcBef>
                <a:spcPts val="600"/>
              </a:spcBef>
              <a:spcAft>
                <a:spcPts val="600"/>
              </a:spcAft>
              <a:buFont typeface="Webdings" panose="05030102010509060703" pitchFamily="18" charset="2"/>
              <a:buChar char="a"/>
            </a:pPr>
            <a:r>
              <a:rPr lang="en-US" sz="2400" b="1" dirty="0">
                <a:solidFill>
                  <a:srgbClr val="00B050"/>
                </a:solidFill>
              </a:rPr>
              <a:t>Josephus </a:t>
            </a:r>
          </a:p>
          <a:p>
            <a:pPr marL="1120140" lvl="1" indent="-342900">
              <a:spcBef>
                <a:spcPts val="600"/>
              </a:spcBef>
              <a:spcAft>
                <a:spcPts val="600"/>
              </a:spcAft>
              <a:buFont typeface="Webdings" panose="05030102010509060703" pitchFamily="18" charset="2"/>
              <a:buChar char="a"/>
            </a:pPr>
            <a:r>
              <a:rPr lang="en-US" sz="2400" b="1" dirty="0">
                <a:solidFill>
                  <a:srgbClr val="00B050"/>
                </a:solidFill>
              </a:rPr>
              <a:t>Christian history</a:t>
            </a:r>
            <a:endParaRPr lang="en-US" sz="2400" b="1" dirty="0"/>
          </a:p>
          <a:p>
            <a:pPr marL="411480" lvl="1" indent="0">
              <a:buFont typeface="Wingdings" pitchFamily="2" charset="2"/>
              <a:buNone/>
            </a:pPr>
            <a:endParaRPr lang="en-US" dirty="0"/>
          </a:p>
        </p:txBody>
      </p:sp>
    </p:spTree>
    <p:extLst>
      <p:ext uri="{BB962C8B-B14F-4D97-AF65-F5344CB8AC3E}">
        <p14:creationId xmlns:p14="http://schemas.microsoft.com/office/powerpoint/2010/main" val="17860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440615"/>
            <a:ext cx="10515600" cy="4351338"/>
          </a:xfrm>
        </p:spPr>
        <p:txBody>
          <a:bodyPr>
            <a:normAutofit/>
          </a:bodyPr>
          <a:lstStyle/>
          <a:p>
            <a:pPr marL="411480" lvl="1" indent="0">
              <a:buNone/>
            </a:pPr>
            <a:endParaRPr lang="en-US" dirty="0">
              <a:solidFill>
                <a:srgbClr val="00B050"/>
              </a:solidFill>
            </a:endParaRPr>
          </a:p>
          <a:p>
            <a:pPr lvl="1"/>
            <a:r>
              <a:rPr lang="en-US" sz="3200" dirty="0">
                <a:solidFill>
                  <a:srgbClr val="00B050"/>
                </a:solidFill>
              </a:rPr>
              <a:t>Is there sufficient Distress of Nations to fulfill Christ’s prophesy? </a:t>
            </a:r>
          </a:p>
          <a:p>
            <a:pPr lvl="1"/>
            <a:endParaRPr lang="en-US" dirty="0"/>
          </a:p>
          <a:p>
            <a:pPr lvl="1"/>
            <a:endParaRPr lang="en-US" dirty="0"/>
          </a:p>
          <a:p>
            <a:pPr lvl="1"/>
            <a:endParaRPr lang="en-US" dirty="0"/>
          </a:p>
        </p:txBody>
      </p:sp>
      <p:sp>
        <p:nvSpPr>
          <p:cNvPr id="2" name="Title 1"/>
          <p:cNvSpPr>
            <a:spLocks noGrp="1"/>
          </p:cNvSpPr>
          <p:nvPr>
            <p:ph type="title"/>
          </p:nvPr>
        </p:nvSpPr>
        <p:spPr/>
        <p:txBody>
          <a:bodyPr/>
          <a:lstStyle/>
          <a:p>
            <a:r>
              <a:rPr lang="en-US" sz="4000" dirty="0"/>
              <a:t>World Situation</a:t>
            </a:r>
          </a:p>
        </p:txBody>
      </p:sp>
    </p:spTree>
    <p:extLst>
      <p:ext uri="{BB962C8B-B14F-4D97-AF65-F5344CB8AC3E}">
        <p14:creationId xmlns:p14="http://schemas.microsoft.com/office/powerpoint/2010/main" val="288786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787" y="538965"/>
            <a:ext cx="10254343" cy="2387600"/>
          </a:xfrm>
        </p:spPr>
        <p:txBody>
          <a:bodyPr>
            <a:normAutofit/>
          </a:bodyPr>
          <a:lstStyle/>
          <a:p>
            <a:r>
              <a:rPr lang="en-US" sz="4800" dirty="0"/>
              <a:t>Natural Disasters</a:t>
            </a:r>
            <a:r>
              <a:rPr lang="en-US" sz="2000" dirty="0"/>
              <a:t/>
            </a:r>
            <a:br>
              <a:rPr lang="en-US" sz="2000" dirty="0"/>
            </a:br>
            <a:r>
              <a:rPr lang="en-US" sz="2000" dirty="0"/>
              <a:t/>
            </a:r>
            <a:br>
              <a:rPr lang="en-US" sz="2000" dirty="0"/>
            </a:br>
            <a:r>
              <a:rPr lang="en-US" sz="2200" dirty="0"/>
              <a:t/>
            </a:r>
            <a:br>
              <a:rPr lang="en-US" sz="2200" dirty="0"/>
            </a:br>
            <a:r>
              <a:rPr lang="en-US" sz="2200" dirty="0"/>
              <a:t/>
            </a:r>
            <a:br>
              <a:rPr lang="en-US" sz="2200" dirty="0"/>
            </a:br>
            <a:endParaRPr lang="en-US" sz="2200" dirty="0"/>
          </a:p>
        </p:txBody>
      </p:sp>
      <p:sp>
        <p:nvSpPr>
          <p:cNvPr id="3" name="Subtitle 2"/>
          <p:cNvSpPr>
            <a:spLocks noGrp="1"/>
          </p:cNvSpPr>
          <p:nvPr>
            <p:ph type="subTitle" idx="1"/>
          </p:nvPr>
        </p:nvSpPr>
        <p:spPr>
          <a:xfrm>
            <a:off x="1587220" y="2158241"/>
            <a:ext cx="9144000" cy="4211023"/>
          </a:xfrm>
        </p:spPr>
        <p:txBody>
          <a:bodyPr>
            <a:normAutofit fontScale="92500" lnSpcReduction="10000"/>
          </a:bodyPr>
          <a:lstStyle/>
          <a:p>
            <a:r>
              <a:rPr lang="en-US" sz="3200" b="1" dirty="0"/>
              <a:t>Earthquakes</a:t>
            </a:r>
          </a:p>
          <a:p>
            <a:r>
              <a:rPr lang="en-US" dirty="0"/>
              <a:t>Isaiah 13:13, Joel 2:10, 3:16, Matt 24:29, 24:7, Mark 13:8,Luke 21:11, Rev. 6:12-14, 8:5, 11:13 &amp; 19, 16:18, 2 Nephi 23:13, 27:2, D&amp;C 87:6</a:t>
            </a:r>
          </a:p>
          <a:p>
            <a:pPr>
              <a:spcBef>
                <a:spcPts val="1800"/>
              </a:spcBef>
            </a:pPr>
            <a:r>
              <a:rPr lang="en-US" sz="3200" b="1" dirty="0"/>
              <a:t>Hail/Fire</a:t>
            </a:r>
          </a:p>
          <a:p>
            <a:r>
              <a:rPr lang="en-US" dirty="0"/>
              <a:t>Isaiah 66:15-16, Rev. 8:7, D&amp;C 29:16, 45:41</a:t>
            </a:r>
          </a:p>
          <a:p>
            <a:pPr>
              <a:spcBef>
                <a:spcPts val="1800"/>
              </a:spcBef>
            </a:pPr>
            <a:r>
              <a:rPr lang="en-US" sz="3200" b="1" dirty="0"/>
              <a:t>Famine, Plague, Pestilence</a:t>
            </a:r>
          </a:p>
          <a:p>
            <a:r>
              <a:rPr lang="en-US" dirty="0"/>
              <a:t>Matt 24:7, Mark 13:8, Luke 21:11, D&amp;C 87:6</a:t>
            </a:r>
          </a:p>
          <a:p>
            <a:pPr>
              <a:spcBef>
                <a:spcPts val="1800"/>
              </a:spcBef>
            </a:pPr>
            <a:r>
              <a:rPr lang="en-US" sz="3200" b="1" dirty="0"/>
              <a:t>Sea, Thunder, Lightning</a:t>
            </a:r>
          </a:p>
          <a:p>
            <a:r>
              <a:rPr lang="en-US" dirty="0"/>
              <a:t>Luke 21:25, Rev 8:8-9, Rev. 8:5, 2 Nephi 27:2, D&amp;C 87:6</a:t>
            </a:r>
          </a:p>
        </p:txBody>
      </p:sp>
    </p:spTree>
    <p:extLst>
      <p:ext uri="{BB962C8B-B14F-4D97-AF65-F5344CB8AC3E}">
        <p14:creationId xmlns:p14="http://schemas.microsoft.com/office/powerpoint/2010/main" val="88455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8839" y="1871932"/>
            <a:ext cx="10691085" cy="4986068"/>
          </a:xfrm>
        </p:spPr>
        <p:txBody>
          <a:bodyPr>
            <a:normAutofit/>
          </a:bodyPr>
          <a:lstStyle/>
          <a:p>
            <a:r>
              <a:rPr lang="en-US" sz="2800" dirty="0">
                <a:solidFill>
                  <a:schemeClr val="tx1"/>
                </a:solidFill>
              </a:rPr>
              <a:t>D&amp;C 45:30-33 And in that generation…there shall be earthquakes also in divers places, and many desolations</a:t>
            </a:r>
          </a:p>
          <a:p>
            <a:r>
              <a:rPr lang="en-US" dirty="0">
                <a:solidFill>
                  <a:srgbClr val="00B050"/>
                </a:solidFill>
              </a:rPr>
              <a:t>Reference to increasing frequency mentioned by General Authorities</a:t>
            </a:r>
          </a:p>
          <a:p>
            <a:pPr lvl="1"/>
            <a:r>
              <a:rPr lang="en-US" dirty="0">
                <a:solidFill>
                  <a:srgbClr val="00B050"/>
                </a:solidFill>
              </a:rPr>
              <a:t>Pres. Ballard  1992, 1996</a:t>
            </a:r>
          </a:p>
          <a:p>
            <a:pPr lvl="1"/>
            <a:r>
              <a:rPr lang="en-US" dirty="0">
                <a:solidFill>
                  <a:srgbClr val="00B050"/>
                </a:solidFill>
              </a:rPr>
              <a:t>Pres. Oaks 2004</a:t>
            </a:r>
          </a:p>
          <a:p>
            <a:r>
              <a:rPr lang="en-US" dirty="0">
                <a:solidFill>
                  <a:srgbClr val="00B050"/>
                </a:solidFill>
              </a:rPr>
              <a:t>98% chance of magnitude 7 quake in </a:t>
            </a:r>
            <a:br>
              <a:rPr lang="en-US" dirty="0">
                <a:solidFill>
                  <a:srgbClr val="00B050"/>
                </a:solidFill>
              </a:rPr>
            </a:br>
            <a:r>
              <a:rPr lang="en-US" dirty="0">
                <a:solidFill>
                  <a:srgbClr val="00B050"/>
                </a:solidFill>
              </a:rPr>
              <a:t>Tokyo within 30 years (Tokyo Univ.)</a:t>
            </a:r>
          </a:p>
          <a:p>
            <a:r>
              <a:rPr lang="en-US" dirty="0">
                <a:solidFill>
                  <a:srgbClr val="00B050"/>
                </a:solidFill>
              </a:rPr>
              <a:t>California’s Eerie “Earthquake Pause” is unprecedented </a:t>
            </a:r>
          </a:p>
          <a:p>
            <a:pPr lvl="1"/>
            <a:r>
              <a:rPr lang="en-US" dirty="0">
                <a:solidFill>
                  <a:srgbClr val="00B050"/>
                </a:solidFill>
              </a:rPr>
              <a:t>100 years without earth breaking earthquake</a:t>
            </a:r>
          </a:p>
          <a:p>
            <a:pPr lvl="1"/>
            <a:r>
              <a:rPr lang="en-US" dirty="0">
                <a:solidFill>
                  <a:srgbClr val="00B050"/>
                </a:solidFill>
              </a:rPr>
              <a:t>"We do not think it's happened in the previous thousand years,“</a:t>
            </a:r>
          </a:p>
          <a:p>
            <a:pPr lvl="1"/>
            <a:r>
              <a:rPr lang="en-US" dirty="0">
                <a:solidFill>
                  <a:srgbClr val="00B050"/>
                </a:solidFill>
              </a:rPr>
              <a:t>July 4</a:t>
            </a:r>
            <a:r>
              <a:rPr lang="en-US" baseline="30000" dirty="0">
                <a:solidFill>
                  <a:srgbClr val="00B050"/>
                </a:solidFill>
              </a:rPr>
              <a:t>th</a:t>
            </a:r>
            <a:r>
              <a:rPr lang="en-US" dirty="0">
                <a:solidFill>
                  <a:srgbClr val="00B050"/>
                </a:solidFill>
              </a:rPr>
              <a:t> 6.4 and July 5</a:t>
            </a:r>
            <a:r>
              <a:rPr lang="en-US" baseline="30000" dirty="0">
                <a:solidFill>
                  <a:srgbClr val="00B050"/>
                </a:solidFill>
              </a:rPr>
              <a:t>th</a:t>
            </a:r>
            <a:r>
              <a:rPr lang="en-US" dirty="0">
                <a:solidFill>
                  <a:srgbClr val="00B050"/>
                </a:solidFill>
              </a:rPr>
              <a:t> 7.1 in Ridgecrest</a:t>
            </a:r>
          </a:p>
        </p:txBody>
      </p:sp>
      <p:sp>
        <p:nvSpPr>
          <p:cNvPr id="2" name="Title 1"/>
          <p:cNvSpPr>
            <a:spLocks noGrp="1"/>
          </p:cNvSpPr>
          <p:nvPr>
            <p:ph type="title"/>
          </p:nvPr>
        </p:nvSpPr>
        <p:spPr/>
        <p:txBody>
          <a:bodyPr/>
          <a:lstStyle/>
          <a:p>
            <a:r>
              <a:rPr lang="en-US" sz="4000" dirty="0"/>
              <a:t>Earthquakes</a:t>
            </a:r>
            <a:endParaRPr lang="en-US" sz="4800" dirty="0"/>
          </a:p>
        </p:txBody>
      </p:sp>
      <p:pic>
        <p:nvPicPr>
          <p:cNvPr id="4" name="Picture 3" descr="https://www.ldsavow.com/forum/picture.php?albumid=419&amp;pictureid=537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2622" y="3268407"/>
            <a:ext cx="3984170" cy="1627720"/>
          </a:xfrm>
          <a:prstGeom prst="rect">
            <a:avLst/>
          </a:prstGeom>
          <a:noFill/>
          <a:ln>
            <a:noFill/>
          </a:ln>
        </p:spPr>
      </p:pic>
    </p:spTree>
    <p:extLst>
      <p:ext uri="{BB962C8B-B14F-4D97-AF65-F5344CB8AC3E}">
        <p14:creationId xmlns:p14="http://schemas.microsoft.com/office/powerpoint/2010/main" val="18855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50" y="1753598"/>
            <a:ext cx="10515600" cy="4986068"/>
          </a:xfrm>
        </p:spPr>
        <p:txBody>
          <a:bodyPr>
            <a:normAutofit lnSpcReduction="10000"/>
          </a:bodyPr>
          <a:lstStyle/>
          <a:p>
            <a:pPr marL="365760" lvl="2"/>
            <a:r>
              <a:rPr lang="en-US" sz="2800" dirty="0">
                <a:solidFill>
                  <a:schemeClr val="tx2"/>
                </a:solidFill>
              </a:rPr>
              <a:t>“New earthquake study says Utah is ripe for devastation”</a:t>
            </a:r>
          </a:p>
          <a:p>
            <a:pPr marL="411480" lvl="3" indent="0">
              <a:buNone/>
            </a:pPr>
            <a:r>
              <a:rPr lang="en-US" sz="1500" dirty="0">
                <a:solidFill>
                  <a:schemeClr val="tx2"/>
                </a:solidFill>
              </a:rPr>
              <a:t>April 18, 2016 Salt Lake Tribune/Deseret News</a:t>
            </a:r>
            <a:endParaRPr lang="en-US" dirty="0">
              <a:solidFill>
                <a:schemeClr val="tx2"/>
              </a:solidFill>
            </a:endParaRPr>
          </a:p>
          <a:p>
            <a:pPr lvl="2"/>
            <a:r>
              <a:rPr lang="en-US" b="1" dirty="0">
                <a:solidFill>
                  <a:srgbClr val="00B050"/>
                </a:solidFill>
              </a:rPr>
              <a:t>43% probability </a:t>
            </a:r>
            <a:r>
              <a:rPr lang="en-US" dirty="0">
                <a:solidFill>
                  <a:srgbClr val="00B050"/>
                </a:solidFill>
              </a:rPr>
              <a:t>of 6.75 magnitude earthquake in the next 50 years</a:t>
            </a:r>
          </a:p>
          <a:p>
            <a:pPr lvl="2"/>
            <a:r>
              <a:rPr lang="en-US" b="1" dirty="0">
                <a:solidFill>
                  <a:srgbClr val="00B050"/>
                </a:solidFill>
              </a:rPr>
              <a:t>2,000 to 2,500 deaths</a:t>
            </a:r>
            <a:r>
              <a:rPr lang="en-US" dirty="0">
                <a:solidFill>
                  <a:srgbClr val="00B050"/>
                </a:solidFill>
              </a:rPr>
              <a:t>, with damages in the range of $33 billion.</a:t>
            </a:r>
          </a:p>
          <a:p>
            <a:pPr lvl="2"/>
            <a:r>
              <a:rPr lang="en-US" dirty="0">
                <a:solidFill>
                  <a:srgbClr val="00B050"/>
                </a:solidFill>
              </a:rPr>
              <a:t>Expect </a:t>
            </a:r>
            <a:r>
              <a:rPr lang="en-US" b="1" dirty="0">
                <a:solidFill>
                  <a:srgbClr val="00B050"/>
                </a:solidFill>
              </a:rPr>
              <a:t>aftershock</a:t>
            </a:r>
            <a:r>
              <a:rPr lang="en-US" dirty="0">
                <a:solidFill>
                  <a:srgbClr val="00B050"/>
                </a:solidFill>
              </a:rPr>
              <a:t> of 6.0 within a day. </a:t>
            </a:r>
          </a:p>
          <a:p>
            <a:pPr lvl="2"/>
            <a:r>
              <a:rPr lang="en-US" dirty="0">
                <a:solidFill>
                  <a:srgbClr val="00B050"/>
                </a:solidFill>
              </a:rPr>
              <a:t>Utilities, highways, communications severed, the main water line for SLC crosses the fault line 19 times. “</a:t>
            </a:r>
            <a:r>
              <a:rPr lang="en-US" b="1" dirty="0">
                <a:solidFill>
                  <a:srgbClr val="00B050"/>
                </a:solidFill>
              </a:rPr>
              <a:t>Recovery is going to be excruciatingly slow</a:t>
            </a:r>
            <a:r>
              <a:rPr lang="en-US" dirty="0">
                <a:solidFill>
                  <a:srgbClr val="00B050"/>
                </a:solidFill>
              </a:rPr>
              <a:t>.” </a:t>
            </a:r>
          </a:p>
          <a:p>
            <a:pPr lvl="2"/>
            <a:r>
              <a:rPr lang="en-US" dirty="0">
                <a:solidFill>
                  <a:srgbClr val="00B050"/>
                </a:solidFill>
              </a:rPr>
              <a:t>Of the 757,400 buildings in the region about 182,000 will be moderately, extensively or completely damaged. Over </a:t>
            </a:r>
            <a:r>
              <a:rPr lang="en-US" b="1" dirty="0">
                <a:solidFill>
                  <a:srgbClr val="00B050"/>
                </a:solidFill>
              </a:rPr>
              <a:t>55,000 damaged beyond repair</a:t>
            </a:r>
            <a:r>
              <a:rPr lang="en-US" dirty="0">
                <a:solidFill>
                  <a:srgbClr val="00B050"/>
                </a:solidFill>
              </a:rPr>
              <a:t>. </a:t>
            </a:r>
          </a:p>
          <a:p>
            <a:pPr lvl="2"/>
            <a:r>
              <a:rPr lang="en-US" b="1" dirty="0">
                <a:solidFill>
                  <a:srgbClr val="00B050"/>
                </a:solidFill>
              </a:rPr>
              <a:t>“We’re pretty much certain that nobody’s going to have water for a long time” </a:t>
            </a:r>
            <a:r>
              <a:rPr lang="en-US" dirty="0">
                <a:solidFill>
                  <a:srgbClr val="00B050"/>
                </a:solidFill>
              </a:rPr>
              <a:t>Even after 90 days HAZUS predicts more than 40% of the region’s households still won’t have potable water. </a:t>
            </a:r>
          </a:p>
          <a:p>
            <a:pPr lvl="2"/>
            <a:r>
              <a:rPr lang="en-US" b="1" dirty="0">
                <a:solidFill>
                  <a:srgbClr val="00B050"/>
                </a:solidFill>
              </a:rPr>
              <a:t>No fuel </a:t>
            </a:r>
            <a:r>
              <a:rPr lang="en-US" dirty="0">
                <a:solidFill>
                  <a:srgbClr val="00B050"/>
                </a:solidFill>
              </a:rPr>
              <a:t>from gas stations. All canyon roads inaccessible. All highways and freeways </a:t>
            </a:r>
            <a:r>
              <a:rPr lang="en-US" b="1" dirty="0">
                <a:solidFill>
                  <a:srgbClr val="00B050"/>
                </a:solidFill>
              </a:rPr>
              <a:t>shut down </a:t>
            </a:r>
            <a:r>
              <a:rPr lang="en-US" dirty="0">
                <a:solidFill>
                  <a:srgbClr val="00B050"/>
                </a:solidFill>
              </a:rPr>
              <a:t>for at least a month. Airport is on a high liquefaction zone and will be closed for weeks or a month. </a:t>
            </a:r>
          </a:p>
        </p:txBody>
      </p:sp>
      <p:sp>
        <p:nvSpPr>
          <p:cNvPr id="2" name="Title 1"/>
          <p:cNvSpPr>
            <a:spLocks noGrp="1"/>
          </p:cNvSpPr>
          <p:nvPr>
            <p:ph type="title"/>
          </p:nvPr>
        </p:nvSpPr>
        <p:spPr/>
        <p:txBody>
          <a:bodyPr/>
          <a:lstStyle/>
          <a:p>
            <a:r>
              <a:rPr lang="en-US" sz="4000" dirty="0"/>
              <a:t>Earthquakes</a:t>
            </a:r>
            <a:endParaRPr lang="en-US" sz="4800" dirty="0"/>
          </a:p>
        </p:txBody>
      </p:sp>
    </p:spTree>
    <p:extLst>
      <p:ext uri="{BB962C8B-B14F-4D97-AF65-F5344CB8AC3E}">
        <p14:creationId xmlns:p14="http://schemas.microsoft.com/office/powerpoint/2010/main" val="41170499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50" y="1397763"/>
            <a:ext cx="10718176" cy="5290178"/>
          </a:xfrm>
        </p:spPr>
        <p:txBody>
          <a:bodyPr>
            <a:normAutofit/>
          </a:bodyPr>
          <a:lstStyle/>
          <a:p>
            <a:pPr lvl="1"/>
            <a:r>
              <a:rPr lang="en-US" sz="2800" dirty="0">
                <a:solidFill>
                  <a:schemeClr val="tx1"/>
                </a:solidFill>
              </a:rPr>
              <a:t>“Sea and waves roaring”</a:t>
            </a:r>
          </a:p>
          <a:p>
            <a:pPr lvl="2"/>
            <a:r>
              <a:rPr lang="en-US" dirty="0">
                <a:solidFill>
                  <a:srgbClr val="00B050"/>
                </a:solidFill>
              </a:rPr>
              <a:t>Tornadoes, tsunamis, flooding, hurricanes, increasing</a:t>
            </a:r>
          </a:p>
          <a:p>
            <a:pPr lvl="2"/>
            <a:r>
              <a:rPr lang="en-US" dirty="0">
                <a:solidFill>
                  <a:srgbClr val="00B050"/>
                </a:solidFill>
              </a:rPr>
              <a:t>Natural disasters cost the country $91 billion in 2018, due to 14 events.</a:t>
            </a:r>
          </a:p>
          <a:p>
            <a:pPr lvl="2"/>
            <a:r>
              <a:rPr lang="en-US" dirty="0">
                <a:solidFill>
                  <a:srgbClr val="00B050"/>
                </a:solidFill>
              </a:rPr>
              <a:t>Hurricane Barry, high Atlantic season predicted due to light El Nino</a:t>
            </a:r>
          </a:p>
          <a:p>
            <a:pPr lvl="2"/>
            <a:endParaRPr lang="en-US" dirty="0">
              <a:solidFill>
                <a:srgbClr val="00B050"/>
              </a:solidFill>
            </a:endParaRPr>
          </a:p>
        </p:txBody>
      </p:sp>
      <p:sp>
        <p:nvSpPr>
          <p:cNvPr id="2" name="Title 1"/>
          <p:cNvSpPr>
            <a:spLocks noGrp="1"/>
          </p:cNvSpPr>
          <p:nvPr>
            <p:ph type="title"/>
          </p:nvPr>
        </p:nvSpPr>
        <p:spPr/>
        <p:txBody>
          <a:bodyPr/>
          <a:lstStyle/>
          <a:p>
            <a:r>
              <a:rPr lang="en-US" sz="4000" dirty="0"/>
              <a:t>Weather Events</a:t>
            </a:r>
          </a:p>
        </p:txBody>
      </p:sp>
      <p:pic>
        <p:nvPicPr>
          <p:cNvPr id="1026" name="Picture 2" descr="Historical changes in North Atlantic tropical storm cou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237" y="3271895"/>
            <a:ext cx="5697985" cy="29819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gfdl.noaa.gov/wp-content/uploads/pix/user_images/tk/global_warm_hurr/Adjust_TS_Count.png">
            <a:extLst>
              <a:ext uri="{FF2B5EF4-FFF2-40B4-BE49-F238E27FC236}">
                <a16:creationId xmlns:a16="http://schemas.microsoft.com/office/drawing/2014/main" xmlns="" id="{39FD04C0-6756-45E8-A0DC-EB836B2A3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522" y="3271896"/>
            <a:ext cx="4626428" cy="312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5169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596" y="1576552"/>
            <a:ext cx="10515600" cy="5076495"/>
          </a:xfrm>
        </p:spPr>
        <p:txBody>
          <a:bodyPr>
            <a:normAutofit/>
          </a:bodyPr>
          <a:lstStyle/>
          <a:p>
            <a:r>
              <a:rPr lang="en-US" sz="3300" dirty="0"/>
              <a:t>Drought Map</a:t>
            </a:r>
            <a:endParaRPr lang="en-US" dirty="0"/>
          </a:p>
          <a:p>
            <a:pPr marL="777240" lvl="2" indent="0">
              <a:buNone/>
            </a:pPr>
            <a:r>
              <a:rPr lang="en-US" dirty="0"/>
              <a:t/>
            </a:r>
            <a:br>
              <a:rPr lang="en-US" dirty="0"/>
            </a:br>
            <a:endParaRPr lang="en-US" dirty="0"/>
          </a:p>
        </p:txBody>
      </p:sp>
      <p:sp>
        <p:nvSpPr>
          <p:cNvPr id="2" name="Title 1"/>
          <p:cNvSpPr>
            <a:spLocks noGrp="1"/>
          </p:cNvSpPr>
          <p:nvPr>
            <p:ph type="title"/>
          </p:nvPr>
        </p:nvSpPr>
        <p:spPr/>
        <p:txBody>
          <a:bodyPr/>
          <a:lstStyle/>
          <a:p>
            <a:r>
              <a:rPr lang="en-US" sz="4000" dirty="0"/>
              <a:t>Famine</a:t>
            </a:r>
          </a:p>
        </p:txBody>
      </p:sp>
      <p:pic>
        <p:nvPicPr>
          <p:cNvPr id="2050" name="Picture 2" descr="https://www.drought.gov/gdm/sites/drought.gov.gdm/files/di-201905.png">
            <a:extLst>
              <a:ext uri="{FF2B5EF4-FFF2-40B4-BE49-F238E27FC236}">
                <a16:creationId xmlns:a16="http://schemas.microsoft.com/office/drawing/2014/main" xmlns="" id="{7DF5AD92-1962-4B2E-97E3-C5F519779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74380"/>
            <a:ext cx="9339943" cy="460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8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38044"/>
            <a:ext cx="11734800" cy="5219956"/>
          </a:xfrm>
        </p:spPr>
        <p:txBody>
          <a:bodyPr>
            <a:noAutofit/>
          </a:bodyPr>
          <a:lstStyle/>
          <a:p>
            <a:pPr lvl="1"/>
            <a:r>
              <a:rPr lang="en-US" sz="2800" dirty="0">
                <a:solidFill>
                  <a:schemeClr val="tx1"/>
                </a:solidFill>
              </a:rPr>
              <a:t>D&amp;C 45:31 And there shall be men standing in that generation </a:t>
            </a:r>
            <a:r>
              <a:rPr lang="en-US" sz="2800" dirty="0">
                <a:solidFill>
                  <a:schemeClr val="tx2"/>
                </a:solidFill>
              </a:rPr>
              <a:t>(times of Gentiles fulfilled), </a:t>
            </a:r>
            <a:r>
              <a:rPr lang="en-US" sz="2800" dirty="0">
                <a:solidFill>
                  <a:schemeClr val="tx1"/>
                </a:solidFill>
              </a:rPr>
              <a:t>that shall not pass until they shall see an overflowing scourge; for a </a:t>
            </a:r>
            <a:r>
              <a:rPr lang="en-US" sz="2800" b="1" dirty="0">
                <a:solidFill>
                  <a:schemeClr val="tx1"/>
                </a:solidFill>
              </a:rPr>
              <a:t>desolating sickness shall cover the land</a:t>
            </a:r>
            <a:r>
              <a:rPr lang="en-US" sz="2800" dirty="0">
                <a:solidFill>
                  <a:schemeClr val="tx1"/>
                </a:solidFill>
              </a:rPr>
              <a:t>. </a:t>
            </a:r>
            <a:br>
              <a:rPr lang="en-US" sz="2800" dirty="0">
                <a:solidFill>
                  <a:schemeClr val="tx1"/>
                </a:solidFill>
              </a:rPr>
            </a:br>
            <a:r>
              <a:rPr lang="en-US" sz="2000" dirty="0">
                <a:solidFill>
                  <a:srgbClr val="00B050"/>
                </a:solidFill>
              </a:rPr>
              <a:t>DCD: While we can’t predict exactly when or where the next epidemic or pandemic will begin, we know one is coming.  </a:t>
            </a:r>
            <a:r>
              <a:rPr lang="en-US" sz="2000" b="1" dirty="0">
                <a:solidFill>
                  <a:srgbClr val="00B050"/>
                </a:solidFill>
              </a:rPr>
              <a:t>“The world is unprepared” </a:t>
            </a:r>
            <a:r>
              <a:rPr lang="en-US" sz="2000" dirty="0">
                <a:solidFill>
                  <a:srgbClr val="00B050"/>
                </a:solidFill>
              </a:rPr>
              <a:t>WHO director general Margaret Chan. Larry Brilliant 2006 TED talk, study of top epidemiologists: </a:t>
            </a:r>
            <a:r>
              <a:rPr lang="en-US" sz="2000" b="1" dirty="0">
                <a:solidFill>
                  <a:srgbClr val="00B050"/>
                </a:solidFill>
              </a:rPr>
              <a:t>90% expect a pandemic </a:t>
            </a:r>
            <a:r>
              <a:rPr lang="en-US" sz="2000" dirty="0">
                <a:solidFill>
                  <a:srgbClr val="00B050"/>
                </a:solidFill>
              </a:rPr>
              <a:t>within the lives of their children or grandchildren where: 1 billion people would get sick, 165 million die, global recession and depression, $1-3 trillion cost to the economy.</a:t>
            </a:r>
          </a:p>
          <a:p>
            <a:pPr lvl="1"/>
            <a:r>
              <a:rPr lang="en-US" sz="2000" b="1" dirty="0">
                <a:solidFill>
                  <a:srgbClr val="00B050"/>
                </a:solidFill>
              </a:rPr>
              <a:t>Antibiotic resistant bacteria</a:t>
            </a:r>
            <a:r>
              <a:rPr lang="en-US" sz="2000" dirty="0">
                <a:solidFill>
                  <a:srgbClr val="00B050"/>
                </a:solidFill>
              </a:rPr>
              <a:t>—</a:t>
            </a:r>
            <a:r>
              <a:rPr lang="en-US" sz="2000" b="1" dirty="0">
                <a:solidFill>
                  <a:srgbClr val="00B050"/>
                </a:solidFill>
              </a:rPr>
              <a:t>9/21/16 U.N. agrees to fight ‘the biggest threat to modern medicine</a:t>
            </a:r>
            <a:r>
              <a:rPr lang="en-US" sz="2000" dirty="0">
                <a:solidFill>
                  <a:srgbClr val="00B050"/>
                </a:solidFill>
              </a:rPr>
              <a:t>’: antibiotic resistance. Superbugs now kill more than 700,000 people per year.</a:t>
            </a:r>
          </a:p>
          <a:p>
            <a:pPr lvl="1"/>
            <a:r>
              <a:rPr lang="en-US" sz="2000" dirty="0">
                <a:solidFill>
                  <a:srgbClr val="00B050"/>
                </a:solidFill>
              </a:rPr>
              <a:t>Opioid Crisis</a:t>
            </a:r>
          </a:p>
          <a:p>
            <a:pPr lvl="1"/>
            <a:r>
              <a:rPr lang="en-US" sz="2000" dirty="0">
                <a:solidFill>
                  <a:srgbClr val="00B050"/>
                </a:solidFill>
              </a:rPr>
              <a:t>U.S. Autism estimated at 1 in 68 births in 2014, up 119% from 2000 to 2010. 11% of American children (4-17) have ADHD according to CDC.</a:t>
            </a:r>
          </a:p>
        </p:txBody>
      </p:sp>
      <p:sp>
        <p:nvSpPr>
          <p:cNvPr id="2" name="Title 1"/>
          <p:cNvSpPr>
            <a:spLocks noGrp="1"/>
          </p:cNvSpPr>
          <p:nvPr>
            <p:ph type="title"/>
          </p:nvPr>
        </p:nvSpPr>
        <p:spPr>
          <a:xfrm>
            <a:off x="925158" y="150949"/>
            <a:ext cx="10341684" cy="1054250"/>
          </a:xfrm>
        </p:spPr>
        <p:txBody>
          <a:bodyPr/>
          <a:lstStyle/>
          <a:p>
            <a:r>
              <a:rPr lang="en-US" sz="4000" dirty="0"/>
              <a:t>Plague</a:t>
            </a:r>
          </a:p>
        </p:txBody>
      </p:sp>
    </p:spTree>
    <p:extLst>
      <p:ext uri="{BB962C8B-B14F-4D97-AF65-F5344CB8AC3E}">
        <p14:creationId xmlns:p14="http://schemas.microsoft.com/office/powerpoint/2010/main" val="39091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320" y="2076226"/>
            <a:ext cx="11358880" cy="4632362"/>
          </a:xfrm>
        </p:spPr>
        <p:txBody>
          <a:bodyPr>
            <a:normAutofit/>
          </a:bodyPr>
          <a:lstStyle/>
          <a:p>
            <a:r>
              <a:rPr lang="en-US" sz="2800" dirty="0">
                <a:solidFill>
                  <a:schemeClr val="tx2"/>
                </a:solidFill>
              </a:rPr>
              <a:t>Are there sufficient natural disasters to fulfill the prophesy?</a:t>
            </a:r>
          </a:p>
          <a:p>
            <a:pPr lvl="1"/>
            <a:r>
              <a:rPr lang="en-US" sz="2400" dirty="0">
                <a:solidFill>
                  <a:schemeClr val="tx1"/>
                </a:solidFill>
              </a:rPr>
              <a:t>“…and there shall be earthquakes in divers places, and there shall be famines and troubles: these are the beginning of sorrows.” </a:t>
            </a:r>
          </a:p>
          <a:p>
            <a:pPr lvl="1"/>
            <a:r>
              <a:rPr lang="en-US" sz="2400" dirty="0">
                <a:solidFill>
                  <a:srgbClr val="00B050"/>
                </a:solidFill>
              </a:rPr>
              <a:t>Word for sorrows in Greek means birth pains—periodic pain, increasing in frequency as delivery approaches. From when the “times of the Gentiles fulfilled”?</a:t>
            </a:r>
          </a:p>
          <a:p>
            <a:pPr marL="411480" lvl="1" indent="0">
              <a:buNone/>
            </a:pPr>
            <a:endParaRPr lang="en-US" dirty="0">
              <a:solidFill>
                <a:srgbClr val="00B050"/>
              </a:solidFill>
            </a:endParaRPr>
          </a:p>
        </p:txBody>
      </p:sp>
      <p:sp>
        <p:nvSpPr>
          <p:cNvPr id="2" name="Title 1"/>
          <p:cNvSpPr>
            <a:spLocks noGrp="1"/>
          </p:cNvSpPr>
          <p:nvPr>
            <p:ph type="title"/>
          </p:nvPr>
        </p:nvSpPr>
        <p:spPr/>
        <p:txBody>
          <a:bodyPr/>
          <a:lstStyle/>
          <a:p>
            <a:r>
              <a:rPr lang="en-US" sz="4000" dirty="0"/>
              <a:t>Natural Disasters</a:t>
            </a:r>
          </a:p>
        </p:txBody>
      </p:sp>
    </p:spTree>
    <p:extLst>
      <p:ext uri="{BB962C8B-B14F-4D97-AF65-F5344CB8AC3E}">
        <p14:creationId xmlns:p14="http://schemas.microsoft.com/office/powerpoint/2010/main" val="1707566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787" y="538965"/>
            <a:ext cx="10254343" cy="2268030"/>
          </a:xfrm>
        </p:spPr>
        <p:txBody>
          <a:bodyPr>
            <a:normAutofit/>
          </a:bodyPr>
          <a:lstStyle/>
          <a:p>
            <a:r>
              <a:rPr lang="en-US" sz="4800" dirty="0"/>
              <a:t>Fear, Heaven’s Power Shaken</a:t>
            </a:r>
            <a:r>
              <a:rPr lang="en-US" sz="2000" dirty="0"/>
              <a:t/>
            </a:r>
            <a:br>
              <a:rPr lang="en-US" sz="2000" dirty="0"/>
            </a:br>
            <a:r>
              <a:rPr lang="en-US" sz="2000" dirty="0"/>
              <a:t/>
            </a:r>
            <a:br>
              <a:rPr lang="en-US" sz="2000" dirty="0"/>
            </a:br>
            <a:r>
              <a:rPr lang="en-US" sz="2200" dirty="0"/>
              <a:t/>
            </a:r>
            <a:br>
              <a:rPr lang="en-US" sz="2200" dirty="0"/>
            </a:br>
            <a:r>
              <a:rPr lang="en-US" sz="2200" dirty="0"/>
              <a:t/>
            </a:r>
            <a:br>
              <a:rPr lang="en-US" sz="2200" dirty="0"/>
            </a:br>
            <a:endParaRPr lang="en-US" sz="2200" dirty="0"/>
          </a:p>
        </p:txBody>
      </p:sp>
      <p:sp>
        <p:nvSpPr>
          <p:cNvPr id="3" name="Subtitle 2"/>
          <p:cNvSpPr>
            <a:spLocks noGrp="1"/>
          </p:cNvSpPr>
          <p:nvPr>
            <p:ph type="subTitle" idx="1"/>
          </p:nvPr>
        </p:nvSpPr>
        <p:spPr>
          <a:xfrm>
            <a:off x="1587220" y="2300135"/>
            <a:ext cx="9144000" cy="4006071"/>
          </a:xfrm>
        </p:spPr>
        <p:txBody>
          <a:bodyPr>
            <a:normAutofit/>
          </a:bodyPr>
          <a:lstStyle/>
          <a:p>
            <a:r>
              <a:rPr lang="en-US" sz="3200" dirty="0"/>
              <a:t>Fear</a:t>
            </a:r>
          </a:p>
          <a:p>
            <a:r>
              <a:rPr lang="en-US" dirty="0"/>
              <a:t>Luke 21:26, Rev 6:15-17</a:t>
            </a:r>
          </a:p>
          <a:p>
            <a:pPr>
              <a:spcBef>
                <a:spcPts val="1800"/>
              </a:spcBef>
            </a:pPr>
            <a:r>
              <a:rPr lang="en-US" sz="3200" dirty="0"/>
              <a:t>Elect Deceived</a:t>
            </a:r>
          </a:p>
          <a:p>
            <a:r>
              <a:rPr lang="en-US" dirty="0"/>
              <a:t>Matt. 24:24</a:t>
            </a:r>
          </a:p>
          <a:p>
            <a:pPr>
              <a:spcBef>
                <a:spcPts val="1800"/>
              </a:spcBef>
            </a:pPr>
            <a:r>
              <a:rPr lang="en-US" sz="3200" dirty="0"/>
              <a:t>Church Tried</a:t>
            </a:r>
          </a:p>
          <a:p>
            <a:endParaRPr lang="en-US" dirty="0"/>
          </a:p>
        </p:txBody>
      </p:sp>
    </p:spTree>
    <p:extLst>
      <p:ext uri="{BB962C8B-B14F-4D97-AF65-F5344CB8AC3E}">
        <p14:creationId xmlns:p14="http://schemas.microsoft.com/office/powerpoint/2010/main" val="4077522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559" y="1724297"/>
            <a:ext cx="11035862" cy="4949218"/>
          </a:xfrm>
        </p:spPr>
        <p:txBody>
          <a:bodyPr>
            <a:normAutofit/>
          </a:bodyPr>
          <a:lstStyle/>
          <a:p>
            <a:r>
              <a:rPr lang="en-US" sz="2800" dirty="0">
                <a:solidFill>
                  <a:schemeClr val="tx2"/>
                </a:solidFill>
              </a:rPr>
              <a:t>Anxiety disorders are the most common mental illness in the U.S.</a:t>
            </a:r>
          </a:p>
          <a:p>
            <a:r>
              <a:rPr lang="en-US" dirty="0">
                <a:solidFill>
                  <a:srgbClr val="00B050"/>
                </a:solidFill>
              </a:rPr>
              <a:t>Affecting </a:t>
            </a:r>
            <a:r>
              <a:rPr lang="en-US" b="1" dirty="0">
                <a:solidFill>
                  <a:srgbClr val="00B050"/>
                </a:solidFill>
              </a:rPr>
              <a:t>40 million adults </a:t>
            </a:r>
            <a:r>
              <a:rPr lang="en-US" dirty="0">
                <a:solidFill>
                  <a:srgbClr val="00B050"/>
                </a:solidFill>
              </a:rPr>
              <a:t>age 18 and older, or 18% of the population</a:t>
            </a:r>
            <a:r>
              <a:rPr lang="en-US" sz="1800" dirty="0">
                <a:solidFill>
                  <a:srgbClr val="00B050"/>
                </a:solidFill>
              </a:rPr>
              <a:t> </a:t>
            </a:r>
            <a:br>
              <a:rPr lang="en-US" sz="1800" dirty="0">
                <a:solidFill>
                  <a:srgbClr val="00B050"/>
                </a:solidFill>
              </a:rPr>
            </a:br>
            <a:r>
              <a:rPr lang="en-US" sz="1000" dirty="0">
                <a:solidFill>
                  <a:srgbClr val="00B050"/>
                </a:solidFill>
              </a:rPr>
              <a:t>(Source: National Institute of Mental Health) </a:t>
            </a:r>
            <a:endParaRPr lang="en-US" sz="1800" dirty="0">
              <a:solidFill>
                <a:srgbClr val="00B050"/>
              </a:solidFill>
            </a:endParaRPr>
          </a:p>
          <a:p>
            <a:pPr lvl="2"/>
            <a:r>
              <a:rPr lang="en-US" sz="2400" dirty="0">
                <a:solidFill>
                  <a:srgbClr val="00B050"/>
                </a:solidFill>
              </a:rPr>
              <a:t>Generalized Anxiety Disorder		  6.8 million adults</a:t>
            </a:r>
          </a:p>
          <a:p>
            <a:pPr lvl="2"/>
            <a:r>
              <a:rPr lang="en-US" sz="2400" dirty="0">
                <a:solidFill>
                  <a:srgbClr val="00B050"/>
                </a:solidFill>
              </a:rPr>
              <a:t>Panic Disorder				  6.0 million</a:t>
            </a:r>
          </a:p>
          <a:p>
            <a:pPr lvl="2"/>
            <a:r>
              <a:rPr lang="en-US" sz="2400" dirty="0">
                <a:solidFill>
                  <a:srgbClr val="00B050"/>
                </a:solidFill>
              </a:rPr>
              <a:t>Social Anxiety Disorder			15.0 million</a:t>
            </a:r>
          </a:p>
          <a:p>
            <a:pPr lvl="2"/>
            <a:r>
              <a:rPr lang="en-US" sz="2400" dirty="0">
                <a:solidFill>
                  <a:srgbClr val="00B050"/>
                </a:solidFill>
              </a:rPr>
              <a:t>Specific Phobias				19.0 million</a:t>
            </a:r>
          </a:p>
          <a:p>
            <a:pPr lvl="2"/>
            <a:r>
              <a:rPr lang="en-US" sz="2400" dirty="0">
                <a:solidFill>
                  <a:srgbClr val="00B050"/>
                </a:solidFill>
              </a:rPr>
              <a:t>Obsessive-Compulsive Disorder	  2.2 million</a:t>
            </a:r>
          </a:p>
          <a:p>
            <a:pPr lvl="2"/>
            <a:r>
              <a:rPr lang="en-US" sz="2400" dirty="0">
                <a:solidFill>
                  <a:srgbClr val="00B050"/>
                </a:solidFill>
              </a:rPr>
              <a:t>Posttraumatic Stress Disorder		  7.7 million</a:t>
            </a:r>
          </a:p>
          <a:p>
            <a:pPr lvl="2"/>
            <a:r>
              <a:rPr lang="en-US" sz="2400" dirty="0">
                <a:solidFill>
                  <a:srgbClr val="00B050"/>
                </a:solidFill>
              </a:rPr>
              <a:t>Major Depressive Disorder		14.8 million</a:t>
            </a:r>
          </a:p>
          <a:p>
            <a:pPr lvl="2"/>
            <a:r>
              <a:rPr lang="en-US" sz="2400" dirty="0">
                <a:solidFill>
                  <a:srgbClr val="00B050"/>
                </a:solidFill>
              </a:rPr>
              <a:t>Persistent Depressive Disorder		  3.3 million</a:t>
            </a:r>
          </a:p>
        </p:txBody>
      </p:sp>
      <p:sp>
        <p:nvSpPr>
          <p:cNvPr id="2" name="Title 1"/>
          <p:cNvSpPr>
            <a:spLocks noGrp="1"/>
          </p:cNvSpPr>
          <p:nvPr>
            <p:ph type="title"/>
          </p:nvPr>
        </p:nvSpPr>
        <p:spPr>
          <a:xfrm>
            <a:off x="822158" y="172620"/>
            <a:ext cx="10214437" cy="1220246"/>
          </a:xfrm>
        </p:spPr>
        <p:txBody>
          <a:bodyPr/>
          <a:lstStyle/>
          <a:p>
            <a:r>
              <a:rPr lang="en-US" sz="4000" dirty="0"/>
              <a:t>Epidemic of Fear</a:t>
            </a:r>
            <a:r>
              <a:rPr lang="en-US" sz="4400" dirty="0"/>
              <a:t> </a:t>
            </a:r>
          </a:p>
        </p:txBody>
      </p:sp>
    </p:spTree>
    <p:extLst>
      <p:ext uri="{BB962C8B-B14F-4D97-AF65-F5344CB8AC3E}">
        <p14:creationId xmlns:p14="http://schemas.microsoft.com/office/powerpoint/2010/main" val="320498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155679" cy="4911633"/>
          </a:xfrm>
        </p:spPr>
        <p:txBody>
          <a:bodyPr>
            <a:normAutofit/>
          </a:bodyPr>
          <a:lstStyle/>
          <a:p>
            <a:pPr lvl="1"/>
            <a:r>
              <a:rPr lang="en-US" sz="2400" dirty="0"/>
              <a:t>Luke 21:20 And when ye shall see </a:t>
            </a:r>
            <a:r>
              <a:rPr lang="en-US" sz="2400" b="1" u="sng" dirty="0"/>
              <a:t>Jerusalem compassed with armies</a:t>
            </a:r>
            <a:r>
              <a:rPr lang="en-US" sz="2400" dirty="0"/>
              <a:t>, then know that the desolation thereof is nigh.</a:t>
            </a:r>
          </a:p>
          <a:p>
            <a:pPr lvl="2"/>
            <a:r>
              <a:rPr lang="en-US" sz="2400" dirty="0"/>
              <a:t>Judea </a:t>
            </a:r>
            <a:r>
              <a:rPr lang="en-US" sz="2400" b="1" dirty="0"/>
              <a:t>flee</a:t>
            </a:r>
            <a:r>
              <a:rPr lang="en-US" sz="2400" dirty="0"/>
              <a:t>!</a:t>
            </a:r>
          </a:p>
          <a:p>
            <a:pPr lvl="2"/>
            <a:r>
              <a:rPr lang="en-US" sz="2400" dirty="0"/>
              <a:t>Sorry if you are with child! Great </a:t>
            </a:r>
            <a:r>
              <a:rPr lang="en-US" sz="2400" b="1" dirty="0"/>
              <a:t>distress</a:t>
            </a:r>
            <a:r>
              <a:rPr lang="en-US" sz="2400" dirty="0"/>
              <a:t>, wrath upon this people.</a:t>
            </a:r>
          </a:p>
          <a:p>
            <a:pPr lvl="2"/>
            <a:r>
              <a:rPr lang="en-US" sz="2400" dirty="0"/>
              <a:t>Fall by the </a:t>
            </a:r>
            <a:r>
              <a:rPr lang="en-US" sz="2400" b="1" dirty="0"/>
              <a:t>sword</a:t>
            </a:r>
            <a:r>
              <a:rPr lang="en-US" sz="2400" dirty="0"/>
              <a:t>, led away </a:t>
            </a:r>
            <a:r>
              <a:rPr lang="en-US" sz="2400" b="1" dirty="0"/>
              <a:t>captive</a:t>
            </a:r>
            <a:r>
              <a:rPr lang="en-US" sz="2400" dirty="0"/>
              <a:t>.</a:t>
            </a:r>
          </a:p>
          <a:p>
            <a:pPr lvl="1"/>
            <a:r>
              <a:rPr lang="en-US" sz="2400" dirty="0">
                <a:solidFill>
                  <a:srgbClr val="00B050"/>
                </a:solidFill>
              </a:rPr>
              <a:t>Did Judaea and Jerusalem fall as Christ foretold?</a:t>
            </a:r>
          </a:p>
          <a:p>
            <a:pPr marL="411480" lvl="1" indent="0">
              <a:buNone/>
            </a:pPr>
            <a:endParaRPr lang="en-US" dirty="0"/>
          </a:p>
        </p:txBody>
      </p:sp>
      <p:sp>
        <p:nvSpPr>
          <p:cNvPr id="2" name="Title 1"/>
          <p:cNvSpPr>
            <a:spLocks noGrp="1"/>
          </p:cNvSpPr>
          <p:nvPr>
            <p:ph type="title"/>
          </p:nvPr>
        </p:nvSpPr>
        <p:spPr/>
        <p:txBody>
          <a:bodyPr/>
          <a:lstStyle/>
          <a:p>
            <a:r>
              <a:rPr lang="en-US" sz="4000" dirty="0"/>
              <a:t>Heed the Signs!</a:t>
            </a:r>
          </a:p>
        </p:txBody>
      </p:sp>
    </p:spTree>
    <p:extLst>
      <p:ext uri="{BB962C8B-B14F-4D97-AF65-F5344CB8AC3E}">
        <p14:creationId xmlns:p14="http://schemas.microsoft.com/office/powerpoint/2010/main" val="400270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r>
              <a:rPr lang="en-US" sz="2800" b="1" dirty="0">
                <a:solidFill>
                  <a:schemeClr val="tx2"/>
                </a:solidFill>
              </a:rPr>
              <a:t>Christian persecution 'at near genocide levels’ </a:t>
            </a:r>
            <a:br>
              <a:rPr lang="en-US" sz="2800" b="1" dirty="0">
                <a:solidFill>
                  <a:schemeClr val="tx2"/>
                </a:solidFill>
              </a:rPr>
            </a:br>
            <a:r>
              <a:rPr lang="en-US" sz="2000" dirty="0">
                <a:solidFill>
                  <a:schemeClr val="tx2"/>
                </a:solidFill>
              </a:rPr>
              <a:t>(BBC May 2019)</a:t>
            </a:r>
          </a:p>
          <a:p>
            <a:pPr fontAlgn="base"/>
            <a:r>
              <a:rPr lang="en-US" dirty="0">
                <a:solidFill>
                  <a:srgbClr val="00B050"/>
                </a:solidFill>
              </a:rPr>
              <a:t>245 million Christians experience high levels of persecution, 1 in 9</a:t>
            </a:r>
          </a:p>
          <a:p>
            <a:pPr fontAlgn="base"/>
            <a:r>
              <a:rPr lang="en-US" dirty="0">
                <a:solidFill>
                  <a:srgbClr val="00B050"/>
                </a:solidFill>
              </a:rPr>
              <a:t>Each </a:t>
            </a:r>
            <a:r>
              <a:rPr lang="en-US" b="1" dirty="0">
                <a:solidFill>
                  <a:srgbClr val="00B050"/>
                </a:solidFill>
              </a:rPr>
              <a:t>month</a:t>
            </a:r>
            <a:r>
              <a:rPr lang="en-US" dirty="0">
                <a:solidFill>
                  <a:srgbClr val="00B050"/>
                </a:solidFill>
              </a:rPr>
              <a:t> 345 Christians are killed, 105 churches attacked</a:t>
            </a:r>
          </a:p>
          <a:p>
            <a:pPr marL="0" indent="0">
              <a:buNone/>
            </a:pPr>
            <a:endParaRPr lang="en-US" dirty="0"/>
          </a:p>
        </p:txBody>
      </p:sp>
      <p:sp>
        <p:nvSpPr>
          <p:cNvPr id="2" name="Title 1"/>
          <p:cNvSpPr>
            <a:spLocks noGrp="1"/>
          </p:cNvSpPr>
          <p:nvPr>
            <p:ph type="title"/>
          </p:nvPr>
        </p:nvSpPr>
        <p:spPr>
          <a:xfrm>
            <a:off x="822158" y="172620"/>
            <a:ext cx="10214437" cy="1220246"/>
          </a:xfrm>
        </p:spPr>
        <p:txBody>
          <a:bodyPr/>
          <a:lstStyle/>
          <a:p>
            <a:r>
              <a:rPr lang="en-US" sz="4000" dirty="0"/>
              <a:t>Fear: Persecution</a:t>
            </a:r>
            <a:endParaRPr lang="en-US" sz="4400" dirty="0"/>
          </a:p>
        </p:txBody>
      </p:sp>
    </p:spTree>
    <p:extLst>
      <p:ext uri="{BB962C8B-B14F-4D97-AF65-F5344CB8AC3E}">
        <p14:creationId xmlns:p14="http://schemas.microsoft.com/office/powerpoint/2010/main" val="14805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380" y="1664286"/>
            <a:ext cx="8923282" cy="4909935"/>
          </a:xfrm>
        </p:spPr>
        <p:txBody>
          <a:bodyPr>
            <a:normAutofit/>
          </a:bodyPr>
          <a:lstStyle/>
          <a:p>
            <a:r>
              <a:rPr lang="en-US" sz="2800" dirty="0">
                <a:solidFill>
                  <a:schemeClr val="tx2"/>
                </a:solidFill>
              </a:rPr>
              <a:t>Overall reduction in religious observance</a:t>
            </a:r>
          </a:p>
          <a:p>
            <a:pPr lvl="1"/>
            <a:r>
              <a:rPr lang="en-US" sz="2400" dirty="0">
                <a:solidFill>
                  <a:srgbClr val="00B050"/>
                </a:solidFill>
              </a:rPr>
              <a:t>Pew Survey 2015: Christians down 8% in America, unaffiliated up 6% since 2007</a:t>
            </a:r>
          </a:p>
          <a:p>
            <a:pPr lvl="1"/>
            <a:r>
              <a:rPr lang="en-US" sz="2400" dirty="0">
                <a:solidFill>
                  <a:srgbClr val="00B050"/>
                </a:solidFill>
              </a:rPr>
              <a:t>By 2050 the number of Muslims will be equal to the number of Christians globally</a:t>
            </a:r>
          </a:p>
          <a:p>
            <a:pPr lvl="1"/>
            <a:endParaRPr lang="en-US" dirty="0"/>
          </a:p>
        </p:txBody>
      </p:sp>
      <p:sp>
        <p:nvSpPr>
          <p:cNvPr id="2" name="Title 1"/>
          <p:cNvSpPr>
            <a:spLocks noGrp="1"/>
          </p:cNvSpPr>
          <p:nvPr>
            <p:ph type="title"/>
          </p:nvPr>
        </p:nvSpPr>
        <p:spPr>
          <a:xfrm>
            <a:off x="822158" y="172619"/>
            <a:ext cx="10515600" cy="1325563"/>
          </a:xfrm>
        </p:spPr>
        <p:txBody>
          <a:bodyPr/>
          <a:lstStyle/>
          <a:p>
            <a:r>
              <a:rPr lang="en-US" sz="4000" dirty="0"/>
              <a:t>Heaven’s Power Shaken: Apostasy</a:t>
            </a:r>
          </a:p>
        </p:txBody>
      </p:sp>
    </p:spTree>
    <p:extLst>
      <p:ext uri="{BB962C8B-B14F-4D97-AF65-F5344CB8AC3E}">
        <p14:creationId xmlns:p14="http://schemas.microsoft.com/office/powerpoint/2010/main" val="35432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r>
              <a:rPr lang="en-US" sz="2800" dirty="0"/>
              <a:t>Neal A. Maxwell: The last days will be rampant with the </a:t>
            </a:r>
            <a:r>
              <a:rPr lang="en-US" sz="2800" b="1" dirty="0"/>
              <a:t>cardinal sins</a:t>
            </a:r>
            <a:r>
              <a:rPr lang="en-US" sz="2800" dirty="0"/>
              <a:t>, just “as in the days of Noah.” Society in the days of Noah, scriptures advise, was “corrupt before God” and “filled with violence.” Corruption and violence—sound familiar? Both of these awful conditions crest because of </a:t>
            </a:r>
            <a:r>
              <a:rPr lang="en-US" sz="2800" b="1" dirty="0"/>
              <a:t>surging individual selfishness</a:t>
            </a:r>
            <a:r>
              <a:rPr lang="en-US" sz="2800" dirty="0"/>
              <a:t>. When thus engulfed, no wonder men’s hearts in our day will fail them because of fear. </a:t>
            </a:r>
            <a:r>
              <a:rPr lang="en-US" sz="2000" dirty="0"/>
              <a:t>(See Luke 21:26) </a:t>
            </a:r>
            <a:r>
              <a:rPr lang="en-US" sz="2800" b="1" dirty="0"/>
              <a:t>Even the faithful can expect a few fibrillations</a:t>
            </a:r>
            <a:r>
              <a:rPr lang="en-US" sz="2800" dirty="0"/>
              <a:t>.</a:t>
            </a:r>
            <a:r>
              <a:rPr lang="en-US" sz="2000" dirty="0"/>
              <a:t>  GC Oct 1990</a:t>
            </a:r>
          </a:p>
          <a:p>
            <a:endParaRPr lang="en-US" sz="2000" dirty="0"/>
          </a:p>
        </p:txBody>
      </p:sp>
      <p:sp>
        <p:nvSpPr>
          <p:cNvPr id="2" name="Title 1"/>
          <p:cNvSpPr>
            <a:spLocks noGrp="1"/>
          </p:cNvSpPr>
          <p:nvPr>
            <p:ph type="title"/>
          </p:nvPr>
        </p:nvSpPr>
        <p:spPr>
          <a:xfrm>
            <a:off x="822158" y="172620"/>
            <a:ext cx="10246335" cy="1209614"/>
          </a:xfrm>
        </p:spPr>
        <p:txBody>
          <a:bodyPr/>
          <a:lstStyle/>
          <a:p>
            <a:r>
              <a:rPr lang="en-US" sz="4000" dirty="0"/>
              <a:t>Heaven’s Power Shaken: Sin</a:t>
            </a:r>
            <a:endParaRPr lang="en-US" sz="4400" dirty="0"/>
          </a:p>
        </p:txBody>
      </p:sp>
    </p:spTree>
    <p:extLst>
      <p:ext uri="{BB962C8B-B14F-4D97-AF65-F5344CB8AC3E}">
        <p14:creationId xmlns:p14="http://schemas.microsoft.com/office/powerpoint/2010/main" val="21592077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7463" y="1570430"/>
            <a:ext cx="10610192" cy="5240272"/>
          </a:xfrm>
        </p:spPr>
        <p:txBody>
          <a:bodyPr>
            <a:normAutofit/>
          </a:bodyPr>
          <a:lstStyle/>
          <a:p>
            <a:r>
              <a:rPr lang="en-US" sz="2800" dirty="0">
                <a:solidFill>
                  <a:schemeClr val="tx2"/>
                </a:solidFill>
              </a:rPr>
              <a:t>Could God and His angels inflict all of the judgments on earth through the sun and stars? (D&amp;C 88:7)</a:t>
            </a:r>
          </a:p>
          <a:p>
            <a:r>
              <a:rPr lang="en-US" dirty="0"/>
              <a:t> </a:t>
            </a:r>
            <a:r>
              <a:rPr lang="en-US" dirty="0">
                <a:solidFill>
                  <a:schemeClr val="tx1"/>
                </a:solidFill>
              </a:rPr>
              <a:t>Approaching a solar minimum</a:t>
            </a:r>
          </a:p>
          <a:p>
            <a:r>
              <a:rPr lang="en-US" dirty="0">
                <a:solidFill>
                  <a:schemeClr val="tx1"/>
                </a:solidFill>
              </a:rPr>
              <a:t>Phenomena potentially caused by sun, moon, stars (asteroids)</a:t>
            </a:r>
          </a:p>
          <a:p>
            <a:pPr lvl="2"/>
            <a:r>
              <a:rPr lang="en-US" sz="2400" dirty="0">
                <a:solidFill>
                  <a:srgbClr val="00B050"/>
                </a:solidFill>
              </a:rPr>
              <a:t>Earthquakes</a:t>
            </a:r>
          </a:p>
          <a:p>
            <a:pPr lvl="2"/>
            <a:r>
              <a:rPr lang="en-US" sz="2400" dirty="0">
                <a:solidFill>
                  <a:srgbClr val="00B050"/>
                </a:solidFill>
              </a:rPr>
              <a:t>Storms and troubled seas, waves</a:t>
            </a:r>
          </a:p>
          <a:p>
            <a:pPr lvl="2"/>
            <a:r>
              <a:rPr lang="en-US" sz="2400" dirty="0">
                <a:solidFill>
                  <a:srgbClr val="00B050"/>
                </a:solidFill>
              </a:rPr>
              <a:t>Drought and famine</a:t>
            </a:r>
          </a:p>
          <a:p>
            <a:pPr lvl="2"/>
            <a:r>
              <a:rPr lang="en-US" sz="2400" dirty="0">
                <a:solidFill>
                  <a:srgbClr val="00B050"/>
                </a:solidFill>
              </a:rPr>
              <a:t>Chaos and warfare (disease?)</a:t>
            </a:r>
          </a:p>
          <a:p>
            <a:pPr lvl="2"/>
            <a:r>
              <a:rPr lang="en-US" sz="2400" dirty="0">
                <a:solidFill>
                  <a:srgbClr val="00B050"/>
                </a:solidFill>
              </a:rPr>
              <a:t>Loss of electricity (EMP), Darkness</a:t>
            </a:r>
          </a:p>
          <a:p>
            <a:pPr lvl="2"/>
            <a:r>
              <a:rPr lang="en-US" sz="2400" dirty="0">
                <a:solidFill>
                  <a:srgbClr val="00B050"/>
                </a:solidFill>
              </a:rPr>
              <a:t>Volcanoes or asteroid strike</a:t>
            </a:r>
          </a:p>
          <a:p>
            <a:pPr marL="777240" lvl="2" indent="0">
              <a:buNone/>
            </a:pPr>
            <a:endParaRPr lang="en-US" sz="2400" dirty="0">
              <a:solidFill>
                <a:srgbClr val="00B050"/>
              </a:solidFill>
            </a:endParaRPr>
          </a:p>
          <a:p>
            <a:pPr lvl="1" fontAlgn="base"/>
            <a:endParaRPr lang="en-US" dirty="0"/>
          </a:p>
        </p:txBody>
      </p:sp>
      <p:sp>
        <p:nvSpPr>
          <p:cNvPr id="2" name="Title 1"/>
          <p:cNvSpPr>
            <a:spLocks noGrp="1"/>
          </p:cNvSpPr>
          <p:nvPr>
            <p:ph type="title"/>
          </p:nvPr>
        </p:nvSpPr>
        <p:spPr>
          <a:xfrm>
            <a:off x="329184" y="196669"/>
            <a:ext cx="11436096" cy="1054250"/>
          </a:xfrm>
        </p:spPr>
        <p:txBody>
          <a:bodyPr/>
          <a:lstStyle/>
          <a:p>
            <a:r>
              <a:rPr lang="en-US" sz="4000" dirty="0"/>
              <a:t>Heaven’s Power: Shaking?</a:t>
            </a:r>
          </a:p>
        </p:txBody>
      </p:sp>
    </p:spTree>
    <p:extLst>
      <p:ext uri="{BB962C8B-B14F-4D97-AF65-F5344CB8AC3E}">
        <p14:creationId xmlns:p14="http://schemas.microsoft.com/office/powerpoint/2010/main" val="12506571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5380" y="1664286"/>
            <a:ext cx="8923282" cy="4909935"/>
          </a:xfrm>
        </p:spPr>
        <p:txBody>
          <a:bodyPr>
            <a:normAutofit/>
          </a:bodyPr>
          <a:lstStyle/>
          <a:p>
            <a:r>
              <a:rPr lang="en-US" sz="2800" dirty="0">
                <a:solidFill>
                  <a:schemeClr val="tx2"/>
                </a:solidFill>
              </a:rPr>
              <a:t>Is there enough fear in the world for Christ’s prophesy to be fulfilled?</a:t>
            </a:r>
          </a:p>
          <a:p>
            <a:r>
              <a:rPr lang="en-US" sz="2800" dirty="0">
                <a:solidFill>
                  <a:schemeClr val="tx2"/>
                </a:solidFill>
              </a:rPr>
              <a:t>Are the heaven’s power being shaken?</a:t>
            </a:r>
            <a:endParaRPr lang="en-US" dirty="0">
              <a:solidFill>
                <a:schemeClr val="tx2"/>
              </a:solidFill>
            </a:endParaRPr>
          </a:p>
        </p:txBody>
      </p:sp>
      <p:sp>
        <p:nvSpPr>
          <p:cNvPr id="2" name="Title 1"/>
          <p:cNvSpPr>
            <a:spLocks noGrp="1"/>
          </p:cNvSpPr>
          <p:nvPr>
            <p:ph type="title"/>
          </p:nvPr>
        </p:nvSpPr>
        <p:spPr>
          <a:xfrm>
            <a:off x="822158" y="172619"/>
            <a:ext cx="10515600" cy="1325563"/>
          </a:xfrm>
        </p:spPr>
        <p:txBody>
          <a:bodyPr/>
          <a:lstStyle/>
          <a:p>
            <a:r>
              <a:rPr lang="en-US" sz="4000" dirty="0"/>
              <a:t>Fear and Heaven’s Power</a:t>
            </a:r>
          </a:p>
        </p:txBody>
      </p:sp>
    </p:spTree>
    <p:extLst>
      <p:ext uri="{BB962C8B-B14F-4D97-AF65-F5344CB8AC3E}">
        <p14:creationId xmlns:p14="http://schemas.microsoft.com/office/powerpoint/2010/main" val="3833089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787" y="538965"/>
            <a:ext cx="10254343" cy="2268030"/>
          </a:xfrm>
        </p:spPr>
        <p:txBody>
          <a:bodyPr>
            <a:normAutofit/>
          </a:bodyPr>
          <a:lstStyle/>
          <a:p>
            <a:r>
              <a:rPr lang="en-US" sz="4800" dirty="0"/>
              <a:t>Preparation</a:t>
            </a:r>
            <a:r>
              <a:rPr lang="en-US" sz="2000" dirty="0"/>
              <a:t/>
            </a:r>
            <a:br>
              <a:rPr lang="en-US" sz="2000" dirty="0"/>
            </a:br>
            <a:r>
              <a:rPr lang="en-US" sz="2200" dirty="0"/>
              <a:t/>
            </a:r>
            <a:br>
              <a:rPr lang="en-US" sz="2200" dirty="0"/>
            </a:br>
            <a:r>
              <a:rPr lang="en-US" sz="2200" dirty="0"/>
              <a:t/>
            </a:r>
            <a:br>
              <a:rPr lang="en-US" sz="2200" dirty="0"/>
            </a:br>
            <a:endParaRPr lang="en-US" sz="2200" dirty="0"/>
          </a:p>
        </p:txBody>
      </p:sp>
      <p:sp>
        <p:nvSpPr>
          <p:cNvPr id="3" name="Subtitle 2"/>
          <p:cNvSpPr>
            <a:spLocks noGrp="1"/>
          </p:cNvSpPr>
          <p:nvPr>
            <p:ph type="subTitle" idx="1"/>
          </p:nvPr>
        </p:nvSpPr>
        <p:spPr>
          <a:xfrm>
            <a:off x="3685651" y="2382196"/>
            <a:ext cx="5327720" cy="4006071"/>
          </a:xfrm>
        </p:spPr>
        <p:txBody>
          <a:bodyPr>
            <a:normAutofit/>
          </a:bodyPr>
          <a:lstStyle/>
          <a:p>
            <a:pPr algn="l">
              <a:spcBef>
                <a:spcPts val="1800"/>
              </a:spcBef>
            </a:pPr>
            <a:r>
              <a:rPr lang="en-US" sz="2800" dirty="0"/>
              <a:t>Mental, Emotional Preparation</a:t>
            </a:r>
          </a:p>
          <a:p>
            <a:pPr algn="l">
              <a:spcBef>
                <a:spcPts val="1800"/>
              </a:spcBef>
            </a:pPr>
            <a:r>
              <a:rPr lang="en-US" sz="2800" dirty="0"/>
              <a:t>	</a:t>
            </a:r>
          </a:p>
          <a:p>
            <a:pPr algn="l">
              <a:spcBef>
                <a:spcPts val="1800"/>
              </a:spcBef>
            </a:pPr>
            <a:r>
              <a:rPr lang="en-US" sz="2800" dirty="0"/>
              <a:t>Physical Preparation</a:t>
            </a:r>
          </a:p>
          <a:p>
            <a:pPr algn="l">
              <a:spcBef>
                <a:spcPts val="1800"/>
              </a:spcBef>
            </a:pPr>
            <a:endParaRPr lang="en-US" sz="2800" dirty="0"/>
          </a:p>
          <a:p>
            <a:pPr algn="l">
              <a:spcBef>
                <a:spcPts val="1800"/>
              </a:spcBef>
            </a:pPr>
            <a:r>
              <a:rPr lang="en-US" sz="2800" dirty="0"/>
              <a:t>Spiritual Preparation</a:t>
            </a:r>
          </a:p>
          <a:p>
            <a:pPr algn="l">
              <a:spcBef>
                <a:spcPts val="1800"/>
              </a:spcBef>
            </a:pPr>
            <a:r>
              <a:rPr lang="en-US" sz="2800" dirty="0"/>
              <a:t>	</a:t>
            </a:r>
          </a:p>
          <a:p>
            <a:endParaRPr lang="en-US" dirty="0"/>
          </a:p>
        </p:txBody>
      </p:sp>
    </p:spTree>
    <p:extLst>
      <p:ext uri="{BB962C8B-B14F-4D97-AF65-F5344CB8AC3E}">
        <p14:creationId xmlns:p14="http://schemas.microsoft.com/office/powerpoint/2010/main" val="2277178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157" y="1604375"/>
            <a:ext cx="11054443" cy="5133704"/>
          </a:xfrm>
        </p:spPr>
        <p:txBody>
          <a:bodyPr>
            <a:normAutofit/>
          </a:bodyPr>
          <a:lstStyle/>
          <a:p>
            <a:pPr lvl="1"/>
            <a:r>
              <a:rPr lang="en-US" sz="2800" dirty="0"/>
              <a:t>“While we are powerless to alter the fact of the Second Coming and unable to know its exact time, </a:t>
            </a:r>
            <a:r>
              <a:rPr lang="en-US" sz="2800" b="1" dirty="0"/>
              <a:t>we can accelerate our own preparation and try to influence the preparation of those around us</a:t>
            </a:r>
            <a:r>
              <a:rPr lang="en-US" sz="2800" dirty="0"/>
              <a:t>. </a:t>
            </a:r>
            <a:r>
              <a:rPr lang="en-US" sz="2800" b="1" i="1" dirty="0"/>
              <a:t>We are living in the prophesied time “when peace shall be taken from the earth, when “all things shall be in commotion” and “men’s hearts shall fail them.” </a:t>
            </a:r>
            <a:r>
              <a:rPr lang="en-US" sz="2800" dirty="0"/>
              <a:t>(President Oaks, April 2004 General Conference)</a:t>
            </a:r>
          </a:p>
          <a:p>
            <a:pPr lvl="1"/>
            <a:r>
              <a:rPr lang="en-US" sz="2400" dirty="0">
                <a:solidFill>
                  <a:srgbClr val="00B050"/>
                </a:solidFill>
              </a:rPr>
              <a:t>Has he changed his mind since 2004?</a:t>
            </a:r>
          </a:p>
        </p:txBody>
      </p:sp>
      <p:sp>
        <p:nvSpPr>
          <p:cNvPr id="2" name="Title 1"/>
          <p:cNvSpPr>
            <a:spLocks noGrp="1"/>
          </p:cNvSpPr>
          <p:nvPr>
            <p:ph type="title"/>
          </p:nvPr>
        </p:nvSpPr>
        <p:spPr>
          <a:xfrm>
            <a:off x="822158" y="172620"/>
            <a:ext cx="10515600" cy="1209614"/>
          </a:xfrm>
        </p:spPr>
        <p:txBody>
          <a:bodyPr/>
          <a:lstStyle/>
          <a:p>
            <a:r>
              <a:rPr lang="en-US" sz="4000" dirty="0"/>
              <a:t>Now is the Time</a:t>
            </a:r>
          </a:p>
        </p:txBody>
      </p:sp>
    </p:spTree>
    <p:extLst>
      <p:ext uri="{BB962C8B-B14F-4D97-AF65-F5344CB8AC3E}">
        <p14:creationId xmlns:p14="http://schemas.microsoft.com/office/powerpoint/2010/main" val="8196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513422"/>
            <a:ext cx="10957560" cy="5359818"/>
          </a:xfrm>
        </p:spPr>
        <p:txBody>
          <a:bodyPr>
            <a:normAutofit/>
          </a:bodyPr>
          <a:lstStyle/>
          <a:p>
            <a:endParaRPr lang="en-US" dirty="0"/>
          </a:p>
          <a:p>
            <a:r>
              <a:rPr lang="en-US" sz="2800" dirty="0"/>
              <a:t>“We are, therefore, not ignorant of the challenges of the world, nor are we unaware of the difficulties of our times. But this does not mean that we should burden ourselves or others with constant fear. Rather than dwelling on the immensity of our challenges, would it not be better to focus on the infinite greatness, goodness, and absolute power of our God, </a:t>
            </a:r>
            <a:r>
              <a:rPr lang="en-US" sz="2800" b="1" dirty="0"/>
              <a:t>trusting Him and preparing </a:t>
            </a:r>
            <a:r>
              <a:rPr lang="en-US" sz="2800" dirty="0"/>
              <a:t>with a joyful heart for the return of Jesus the Christ?”</a:t>
            </a:r>
            <a:r>
              <a:rPr lang="en-US" dirty="0"/>
              <a:t> </a:t>
            </a:r>
            <a:r>
              <a:rPr lang="en-US" sz="2000" dirty="0"/>
              <a:t>Pres. </a:t>
            </a:r>
            <a:r>
              <a:rPr lang="en-US" sz="2000" dirty="0" err="1"/>
              <a:t>Uchtdorf</a:t>
            </a:r>
            <a:r>
              <a:rPr lang="en-US" sz="2000" dirty="0"/>
              <a:t> 4/17</a:t>
            </a:r>
            <a:endParaRPr lang="en-US" sz="1900" dirty="0"/>
          </a:p>
        </p:txBody>
      </p:sp>
      <p:sp>
        <p:nvSpPr>
          <p:cNvPr id="2" name="Title 1"/>
          <p:cNvSpPr>
            <a:spLocks noGrp="1"/>
          </p:cNvSpPr>
          <p:nvPr>
            <p:ph type="title"/>
          </p:nvPr>
        </p:nvSpPr>
        <p:spPr>
          <a:xfrm>
            <a:off x="822158" y="172619"/>
            <a:ext cx="10515600" cy="1325563"/>
          </a:xfrm>
        </p:spPr>
        <p:txBody>
          <a:bodyPr/>
          <a:lstStyle/>
          <a:p>
            <a:r>
              <a:rPr lang="en-US" sz="4000" dirty="0"/>
              <a:t>Trust Him!</a:t>
            </a:r>
          </a:p>
        </p:txBody>
      </p:sp>
    </p:spTree>
    <p:extLst>
      <p:ext uri="{BB962C8B-B14F-4D97-AF65-F5344CB8AC3E}">
        <p14:creationId xmlns:p14="http://schemas.microsoft.com/office/powerpoint/2010/main" val="2703024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984" y="1683711"/>
            <a:ext cx="11869947" cy="5174289"/>
          </a:xfrm>
        </p:spPr>
        <p:txBody>
          <a:bodyPr>
            <a:normAutofit fontScale="92500" lnSpcReduction="20000"/>
          </a:bodyPr>
          <a:lstStyle/>
          <a:p>
            <a:r>
              <a:rPr lang="en-US" dirty="0"/>
              <a:t>"</a:t>
            </a:r>
            <a:r>
              <a:rPr lang="en-US" i="1" dirty="0"/>
              <a:t>It's that period of time when things get really bad. Fortunately it won't be in my lifetime, but if it were, </a:t>
            </a:r>
            <a:r>
              <a:rPr lang="en-US" b="1" i="1" dirty="0"/>
              <a:t>I would just hope to die quickly</a:t>
            </a:r>
            <a:r>
              <a:rPr lang="en-US" dirty="0"/>
              <a:t>". </a:t>
            </a:r>
          </a:p>
          <a:p>
            <a:r>
              <a:rPr lang="en-US" dirty="0"/>
              <a:t>By living in fear of the Days of Tribulation, you have given in to one of the adversaries' greatest deceptions, and have undermined </a:t>
            </a:r>
            <a:r>
              <a:rPr lang="en-US" b="1" dirty="0"/>
              <a:t>God's tremendous power </a:t>
            </a:r>
            <a:r>
              <a:rPr lang="en-US" dirty="0"/>
              <a:t>and ability to intervene in your life. </a:t>
            </a:r>
          </a:p>
          <a:p>
            <a:r>
              <a:rPr lang="en-US" dirty="0"/>
              <a:t>If you want to die then it is your lack of faith that will not be sufficient to save you, not that you will be the victim of some horrible event. With all due respect, you are trifling with the covenants you have entered into and do not understand the power and significance of the Abrahamic Covenant and God's obligation to save his posterity, nor can you truly believe in the </a:t>
            </a:r>
            <a:r>
              <a:rPr lang="en-US" b="1" dirty="0"/>
              <a:t>enabling and empowering aspects of Jesus Christ's atonement</a:t>
            </a:r>
            <a:r>
              <a:rPr lang="en-US" dirty="0"/>
              <a:t>.</a:t>
            </a:r>
          </a:p>
          <a:p>
            <a:r>
              <a:rPr lang="en-US" dirty="0"/>
              <a:t>If we boldly face what appear to be the giant tribulations of the last days, we like David and his giant </a:t>
            </a:r>
            <a:r>
              <a:rPr lang="en-US" b="1" dirty="0"/>
              <a:t>will overpower them in the name of the God of Israel</a:t>
            </a:r>
            <a:r>
              <a:rPr lang="en-US" dirty="0"/>
              <a:t>, under the power of his covenants with Abraham, Isaac, and Jacob. We can and will overcome the elephant tribulations if we begin to acknowledge they lie on our doorstep and not some ephemeral horizon of the future, and if we arm ourselves with righteousness and the power of God (</a:t>
            </a:r>
            <a:r>
              <a:rPr lang="en-US" dirty="0">
                <a:hlinkClick r:id="rId2"/>
              </a:rPr>
              <a:t>1 Ne. 14:14</a:t>
            </a:r>
            <a:r>
              <a:rPr lang="en-US" dirty="0"/>
              <a:t>), and confidently face what lies ahead </a:t>
            </a:r>
            <a:r>
              <a:rPr lang="en-US" b="1" dirty="0"/>
              <a:t>knowing in whom we trust</a:t>
            </a:r>
            <a:r>
              <a:rPr lang="en-US" dirty="0"/>
              <a:t>.</a:t>
            </a:r>
          </a:p>
          <a:p>
            <a:pPr marL="0" indent="0">
              <a:buNone/>
            </a:pPr>
            <a:r>
              <a:rPr lang="en-US" dirty="0"/>
              <a:t>	</a:t>
            </a:r>
            <a:r>
              <a:rPr lang="en-US" sz="1900" dirty="0"/>
              <a:t>Eric Smith: Doctrinal “Elephants in the Room” – Facing the Days of Tribulation with Confidence</a:t>
            </a:r>
            <a:endParaRPr lang="en-US" dirty="0"/>
          </a:p>
        </p:txBody>
      </p:sp>
      <p:sp>
        <p:nvSpPr>
          <p:cNvPr id="2" name="Title 1"/>
          <p:cNvSpPr>
            <a:spLocks noGrp="1"/>
          </p:cNvSpPr>
          <p:nvPr>
            <p:ph type="title"/>
          </p:nvPr>
        </p:nvSpPr>
        <p:spPr>
          <a:xfrm>
            <a:off x="822158" y="172619"/>
            <a:ext cx="10515600" cy="1325563"/>
          </a:xfrm>
        </p:spPr>
        <p:txBody>
          <a:bodyPr/>
          <a:lstStyle/>
          <a:p>
            <a:r>
              <a:rPr lang="en-US" sz="4000" dirty="0"/>
              <a:t>Cast off fear!!</a:t>
            </a:r>
          </a:p>
        </p:txBody>
      </p:sp>
    </p:spTree>
    <p:extLst>
      <p:ext uri="{BB962C8B-B14F-4D97-AF65-F5344CB8AC3E}">
        <p14:creationId xmlns:p14="http://schemas.microsoft.com/office/powerpoint/2010/main" val="42002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lnSpcReduction="10000"/>
          </a:bodyPr>
          <a:lstStyle/>
          <a:p>
            <a:r>
              <a:rPr lang="en-US" sz="2800" dirty="0"/>
              <a:t>Are We Prepared? </a:t>
            </a:r>
            <a:r>
              <a:rPr lang="en-US" dirty="0"/>
              <a:t>President Monson, September Ensign 2014</a:t>
            </a:r>
          </a:p>
          <a:p>
            <a:pPr lvl="1"/>
            <a:r>
              <a:rPr lang="en-US" sz="2000" dirty="0">
                <a:solidFill>
                  <a:schemeClr val="tx1"/>
                </a:solidFill>
              </a:rPr>
              <a:t>Parable of the scared chickens</a:t>
            </a:r>
          </a:p>
          <a:p>
            <a:pPr lvl="1"/>
            <a:r>
              <a:rPr lang="en-US" sz="2000" dirty="0">
                <a:solidFill>
                  <a:schemeClr val="tx1"/>
                </a:solidFill>
              </a:rPr>
              <a:t>…every </a:t>
            </a:r>
            <a:r>
              <a:rPr lang="en-US" sz="2000" dirty="0">
                <a:solidFill>
                  <a:schemeClr val="tx1"/>
                </a:solidFill>
                <a:hlinkClick r:id="rId2"/>
              </a:rPr>
              <a:t>family</a:t>
            </a:r>
            <a:r>
              <a:rPr lang="en-US" sz="2000" dirty="0">
                <a:solidFill>
                  <a:schemeClr val="tx1"/>
                </a:solidFill>
              </a:rPr>
              <a:t> in the Church to have a supply of food, clothing, and, where possible, other necessities of life.</a:t>
            </a:r>
          </a:p>
          <a:p>
            <a:pPr lvl="1"/>
            <a:r>
              <a:rPr lang="en-US" sz="2000" dirty="0">
                <a:solidFill>
                  <a:schemeClr val="tx1"/>
                </a:solidFill>
              </a:rPr>
              <a:t>…looking to the condition of your finances.”</a:t>
            </a:r>
          </a:p>
          <a:p>
            <a:pPr lvl="1"/>
            <a:r>
              <a:rPr lang="en-US" sz="2000" dirty="0">
                <a:solidFill>
                  <a:schemeClr val="tx1"/>
                </a:solidFill>
              </a:rPr>
              <a:t>Are we prepared for the emergencies in our lives? </a:t>
            </a:r>
          </a:p>
          <a:p>
            <a:pPr lvl="1"/>
            <a:r>
              <a:rPr lang="en-US" sz="2000" b="1" dirty="0">
                <a:solidFill>
                  <a:schemeClr val="tx1"/>
                </a:solidFill>
              </a:rPr>
              <a:t>Are our skills perfected?</a:t>
            </a:r>
            <a:r>
              <a:rPr lang="en-US" sz="2000" dirty="0">
                <a:solidFill>
                  <a:schemeClr val="tx1"/>
                </a:solidFill>
              </a:rPr>
              <a:t> Do we live providently? </a:t>
            </a:r>
          </a:p>
          <a:p>
            <a:pPr lvl="1"/>
            <a:r>
              <a:rPr lang="en-US" sz="2000" b="1" dirty="0">
                <a:solidFill>
                  <a:schemeClr val="tx1"/>
                </a:solidFill>
              </a:rPr>
              <a:t>Do we have our reserve supply on hand? </a:t>
            </a:r>
          </a:p>
          <a:p>
            <a:pPr lvl="1"/>
            <a:r>
              <a:rPr lang="en-US" sz="2000" dirty="0">
                <a:solidFill>
                  <a:schemeClr val="tx1"/>
                </a:solidFill>
              </a:rPr>
              <a:t>Are we </a:t>
            </a:r>
            <a:r>
              <a:rPr lang="en-US" sz="2000" b="1" dirty="0">
                <a:solidFill>
                  <a:schemeClr val="tx1"/>
                </a:solidFill>
              </a:rPr>
              <a:t>obedient</a:t>
            </a:r>
            <a:r>
              <a:rPr lang="en-US" sz="2000" dirty="0">
                <a:solidFill>
                  <a:schemeClr val="tx1"/>
                </a:solidFill>
              </a:rPr>
              <a:t> to the commandments of God? Are we responsive to the teachings of </a:t>
            </a:r>
            <a:r>
              <a:rPr lang="en-US" sz="2000" b="1" dirty="0">
                <a:solidFill>
                  <a:schemeClr val="tx1"/>
                </a:solidFill>
              </a:rPr>
              <a:t>prophets</a:t>
            </a:r>
            <a:r>
              <a:rPr lang="en-US" sz="2000" dirty="0">
                <a:solidFill>
                  <a:schemeClr val="tx1"/>
                </a:solidFill>
              </a:rPr>
              <a:t>? </a:t>
            </a:r>
          </a:p>
          <a:p>
            <a:pPr lvl="1"/>
            <a:r>
              <a:rPr lang="en-US" sz="2000" dirty="0">
                <a:solidFill>
                  <a:schemeClr val="tx1"/>
                </a:solidFill>
              </a:rPr>
              <a:t>Are we prepared to </a:t>
            </a:r>
            <a:r>
              <a:rPr lang="en-US" sz="2000" b="1" dirty="0">
                <a:solidFill>
                  <a:schemeClr val="tx1"/>
                </a:solidFill>
              </a:rPr>
              <a:t>give</a:t>
            </a:r>
            <a:r>
              <a:rPr lang="en-US" sz="2000" dirty="0">
                <a:solidFill>
                  <a:schemeClr val="tx1"/>
                </a:solidFill>
              </a:rPr>
              <a:t> of our substance to the poor, the needy? Are we square with the Lord?</a:t>
            </a:r>
          </a:p>
          <a:p>
            <a:pPr lvl="1"/>
            <a:r>
              <a:rPr lang="en-US" sz="2000" dirty="0">
                <a:solidFill>
                  <a:schemeClr val="tx1"/>
                </a:solidFill>
              </a:rPr>
              <a:t>…it behooves us to prepare for uncertainties. </a:t>
            </a:r>
          </a:p>
          <a:p>
            <a:r>
              <a:rPr lang="en-US" sz="2200" b="1" dirty="0"/>
              <a:t>When the time for decision arrives, the time for preparation is past. </a:t>
            </a:r>
            <a:endParaRPr lang="en-US" sz="2200" b="1" dirty="0">
              <a:solidFill>
                <a:srgbClr val="00B050"/>
              </a:solidFill>
            </a:endParaRPr>
          </a:p>
        </p:txBody>
      </p:sp>
      <p:sp>
        <p:nvSpPr>
          <p:cNvPr id="2" name="Title 1"/>
          <p:cNvSpPr>
            <a:spLocks noGrp="1"/>
          </p:cNvSpPr>
          <p:nvPr>
            <p:ph type="title"/>
          </p:nvPr>
        </p:nvSpPr>
        <p:spPr>
          <a:xfrm>
            <a:off x="822158" y="172619"/>
            <a:ext cx="10515600" cy="1230879"/>
          </a:xfrm>
        </p:spPr>
        <p:txBody>
          <a:bodyPr/>
          <a:lstStyle/>
          <a:p>
            <a:r>
              <a:rPr lang="en-US" sz="4000" dirty="0"/>
              <a:t>Prepare! </a:t>
            </a:r>
          </a:p>
        </p:txBody>
      </p:sp>
    </p:spTree>
    <p:extLst>
      <p:ext uri="{BB962C8B-B14F-4D97-AF65-F5344CB8AC3E}">
        <p14:creationId xmlns:p14="http://schemas.microsoft.com/office/powerpoint/2010/main" val="99089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736" y="1579254"/>
            <a:ext cx="11504427" cy="5305009"/>
          </a:xfrm>
        </p:spPr>
        <p:txBody>
          <a:bodyPr>
            <a:normAutofit fontScale="70000" lnSpcReduction="20000"/>
          </a:bodyPr>
          <a:lstStyle/>
          <a:p>
            <a:pPr marL="411480" lvl="1" indent="0">
              <a:buNone/>
            </a:pPr>
            <a:r>
              <a:rPr lang="en-US" sz="4000" dirty="0">
                <a:solidFill>
                  <a:srgbClr val="00B050"/>
                </a:solidFill>
              </a:rPr>
              <a:t>The temple was destroyed in </a:t>
            </a:r>
            <a:r>
              <a:rPr lang="en-US" sz="4000" b="1" dirty="0">
                <a:solidFill>
                  <a:srgbClr val="00B050"/>
                </a:solidFill>
              </a:rPr>
              <a:t>70 AD </a:t>
            </a:r>
            <a:r>
              <a:rPr lang="en-US" sz="4000" dirty="0">
                <a:solidFill>
                  <a:srgbClr val="00B050"/>
                </a:solidFill>
              </a:rPr>
              <a:t>as prophesied</a:t>
            </a:r>
          </a:p>
          <a:p>
            <a:pPr lvl="1"/>
            <a:r>
              <a:rPr lang="en-US" sz="3400" b="1" u="sng" dirty="0"/>
              <a:t>Jerusalem compassed with armies (left inexplicably)</a:t>
            </a:r>
          </a:p>
          <a:p>
            <a:pPr lvl="2"/>
            <a:r>
              <a:rPr lang="en-US" sz="3000" dirty="0"/>
              <a:t>Judea attacked, not just Jerusalem</a:t>
            </a:r>
            <a:endParaRPr lang="en-US" sz="2700" dirty="0"/>
          </a:p>
          <a:p>
            <a:pPr lvl="1"/>
            <a:r>
              <a:rPr lang="en-US" sz="3400" b="1" u="sng" dirty="0"/>
              <a:t>Distress, wrath</a:t>
            </a:r>
            <a:r>
              <a:rPr lang="en-US" sz="3400" dirty="0"/>
              <a:t>: </a:t>
            </a:r>
          </a:p>
          <a:p>
            <a:pPr lvl="2"/>
            <a:r>
              <a:rPr lang="en-US" sz="2700" dirty="0">
                <a:solidFill>
                  <a:schemeClr val="tx1"/>
                </a:solidFill>
              </a:rPr>
              <a:t>Over 60,000 Roman troops to Jerusalem. </a:t>
            </a:r>
          </a:p>
          <a:p>
            <a:pPr lvl="2"/>
            <a:r>
              <a:rPr lang="en-US" sz="2700" dirty="0">
                <a:solidFill>
                  <a:schemeClr val="tx1"/>
                </a:solidFill>
              </a:rPr>
              <a:t>Jerusalem full due to Passover and refugees from surrounding areas. </a:t>
            </a:r>
          </a:p>
          <a:p>
            <a:pPr lvl="2"/>
            <a:r>
              <a:rPr lang="en-US" sz="2700" dirty="0">
                <a:solidFill>
                  <a:schemeClr val="tx1"/>
                </a:solidFill>
              </a:rPr>
              <a:t>Seven month siege. Famine! “No other city ever endured such miseries.” (Josephus)</a:t>
            </a:r>
            <a:endParaRPr lang="en-US" sz="2700" dirty="0"/>
          </a:p>
          <a:p>
            <a:pPr lvl="1"/>
            <a:r>
              <a:rPr lang="en-US" sz="3400" b="1" u="sng" dirty="0"/>
              <a:t>Fall by the sword</a:t>
            </a:r>
            <a:r>
              <a:rPr lang="en-US" sz="3400" dirty="0"/>
              <a:t>: </a:t>
            </a:r>
          </a:p>
          <a:p>
            <a:pPr lvl="2"/>
            <a:r>
              <a:rPr lang="en-US" sz="2700" dirty="0">
                <a:solidFill>
                  <a:schemeClr val="tx1"/>
                </a:solidFill>
              </a:rPr>
              <a:t>Crucified surrounded the city until there was no more room</a:t>
            </a:r>
          </a:p>
          <a:p>
            <a:pPr lvl="2"/>
            <a:r>
              <a:rPr lang="en-US" sz="2700" dirty="0">
                <a:solidFill>
                  <a:schemeClr val="tx1"/>
                </a:solidFill>
              </a:rPr>
              <a:t>Josephus reported 1.1 million dead (others report at least 600,000). </a:t>
            </a:r>
            <a:endParaRPr lang="en-US" sz="2700" dirty="0"/>
          </a:p>
          <a:p>
            <a:pPr lvl="1"/>
            <a:r>
              <a:rPr lang="en-US" sz="3400" b="1" dirty="0"/>
              <a:t>L</a:t>
            </a:r>
            <a:r>
              <a:rPr lang="en-US" sz="3400" b="1" u="sng" dirty="0"/>
              <a:t>ed away captive unto all nations</a:t>
            </a:r>
            <a:r>
              <a:rPr lang="en-US" sz="3400" dirty="0"/>
              <a:t>: </a:t>
            </a:r>
          </a:p>
          <a:p>
            <a:pPr lvl="2"/>
            <a:r>
              <a:rPr lang="en-US" sz="2700" dirty="0">
                <a:solidFill>
                  <a:schemeClr val="tx1"/>
                </a:solidFill>
              </a:rPr>
              <a:t>97,000 prisoners sold as slaves and taken to other nations.</a:t>
            </a:r>
            <a:endParaRPr lang="en-US" sz="2700" dirty="0"/>
          </a:p>
          <a:p>
            <a:pPr lvl="1"/>
            <a:r>
              <a:rPr lang="en-US" sz="3400" b="1" u="sng" dirty="0"/>
              <a:t>Jerusalem shall be trodden down of the Gentiles</a:t>
            </a:r>
            <a:r>
              <a:rPr lang="en-US" sz="3400" dirty="0"/>
              <a:t>: </a:t>
            </a:r>
          </a:p>
          <a:p>
            <a:pPr lvl="1"/>
            <a:r>
              <a:rPr lang="en-US" sz="2700" dirty="0">
                <a:solidFill>
                  <a:schemeClr val="tx1"/>
                </a:solidFill>
              </a:rPr>
              <a:t>The temple is burned on the same day in the Jewish calendar that the previous temple was destroyed. Titus orders the city and Temple to be razed to the ground. City destroyed.</a:t>
            </a:r>
          </a:p>
          <a:p>
            <a:pPr marL="411480" lvl="1" indent="0">
              <a:buNone/>
            </a:pPr>
            <a:r>
              <a:rPr lang="en-US" sz="3400" dirty="0">
                <a:solidFill>
                  <a:srgbClr val="00B050"/>
                </a:solidFill>
              </a:rPr>
              <a:t>Prophesy fulfilled! What about the Christians?</a:t>
            </a:r>
          </a:p>
          <a:p>
            <a:pPr lvl="1"/>
            <a:endParaRPr lang="en-US" sz="2600" dirty="0"/>
          </a:p>
          <a:p>
            <a:pPr marL="411480" lvl="1" indent="0">
              <a:buNone/>
            </a:pPr>
            <a:endParaRPr lang="en-US" dirty="0"/>
          </a:p>
        </p:txBody>
      </p:sp>
      <p:sp>
        <p:nvSpPr>
          <p:cNvPr id="2" name="Title 1"/>
          <p:cNvSpPr>
            <a:spLocks noGrp="1"/>
          </p:cNvSpPr>
          <p:nvPr>
            <p:ph type="title"/>
          </p:nvPr>
        </p:nvSpPr>
        <p:spPr/>
        <p:txBody>
          <a:bodyPr/>
          <a:lstStyle/>
          <a:p>
            <a:r>
              <a:rPr lang="en-US" sz="4000" dirty="0"/>
              <a:t>Prophesy Fulfilled</a:t>
            </a:r>
          </a:p>
        </p:txBody>
      </p:sp>
    </p:spTree>
    <p:extLst>
      <p:ext uri="{BB962C8B-B14F-4D97-AF65-F5344CB8AC3E}">
        <p14:creationId xmlns:p14="http://schemas.microsoft.com/office/powerpoint/2010/main" val="4409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pPr lvl="1"/>
            <a:r>
              <a:rPr lang="en-US" sz="2400" dirty="0"/>
              <a:t>No expensive measures—be wise (Pres. Cook)</a:t>
            </a:r>
          </a:p>
          <a:p>
            <a:pPr lvl="1"/>
            <a:r>
              <a:rPr lang="en-US" dirty="0">
                <a:solidFill>
                  <a:srgbClr val="00B050"/>
                </a:solidFill>
              </a:rPr>
              <a:t>Stake and Ward Preparations</a:t>
            </a:r>
          </a:p>
          <a:p>
            <a:pPr lvl="1"/>
            <a:r>
              <a:rPr lang="en-US" dirty="0">
                <a:solidFill>
                  <a:srgbClr val="00B050"/>
                </a:solidFill>
              </a:rPr>
              <a:t>Personal Preparations</a:t>
            </a:r>
          </a:p>
          <a:p>
            <a:pPr lvl="2"/>
            <a:r>
              <a:rPr lang="en-US" sz="2200" b="1" dirty="0">
                <a:solidFill>
                  <a:srgbClr val="00B050"/>
                </a:solidFill>
              </a:rPr>
              <a:t>providentliving.org</a:t>
            </a:r>
          </a:p>
          <a:p>
            <a:pPr lvl="2"/>
            <a:r>
              <a:rPr lang="en-US" dirty="0">
                <a:solidFill>
                  <a:srgbClr val="00B050"/>
                </a:solidFill>
              </a:rPr>
              <a:t>101 Home Storage Centers</a:t>
            </a:r>
          </a:p>
          <a:p>
            <a:pPr lvl="2"/>
            <a:endParaRPr lang="en-US" dirty="0">
              <a:solidFill>
                <a:srgbClr val="00B050"/>
              </a:solidFill>
            </a:endParaRPr>
          </a:p>
          <a:p>
            <a:pPr lvl="1"/>
            <a:r>
              <a:rPr lang="en-US" dirty="0">
                <a:solidFill>
                  <a:schemeClr val="tx2"/>
                </a:solidFill>
              </a:rPr>
              <a:t>Details require other sessions</a:t>
            </a:r>
          </a:p>
          <a:p>
            <a:pPr lvl="2"/>
            <a:endParaRPr lang="en-US" dirty="0"/>
          </a:p>
        </p:txBody>
      </p:sp>
      <p:sp>
        <p:nvSpPr>
          <p:cNvPr id="2" name="Title 1"/>
          <p:cNvSpPr>
            <a:spLocks noGrp="1"/>
          </p:cNvSpPr>
          <p:nvPr>
            <p:ph type="title"/>
          </p:nvPr>
        </p:nvSpPr>
        <p:spPr>
          <a:xfrm>
            <a:off x="822158" y="172619"/>
            <a:ext cx="10515600" cy="1230879"/>
          </a:xfrm>
        </p:spPr>
        <p:txBody>
          <a:bodyPr/>
          <a:lstStyle/>
          <a:p>
            <a:r>
              <a:rPr lang="en-US" sz="4000" dirty="0"/>
              <a:t>Physical</a:t>
            </a:r>
            <a:r>
              <a:rPr lang="en-US" sz="4800" dirty="0"/>
              <a:t> </a:t>
            </a:r>
            <a:r>
              <a:rPr lang="en-US" sz="4000" dirty="0"/>
              <a:t>Preparation</a:t>
            </a:r>
          </a:p>
        </p:txBody>
      </p:sp>
    </p:spTree>
    <p:extLst>
      <p:ext uri="{BB962C8B-B14F-4D97-AF65-F5344CB8AC3E}">
        <p14:creationId xmlns:p14="http://schemas.microsoft.com/office/powerpoint/2010/main" val="18009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137" y="1664286"/>
            <a:ext cx="10515600" cy="4475257"/>
          </a:xfrm>
        </p:spPr>
        <p:txBody>
          <a:bodyPr>
            <a:normAutofit lnSpcReduction="10000"/>
          </a:bodyPr>
          <a:lstStyle/>
          <a:p>
            <a:r>
              <a:rPr lang="en-US" sz="2800" dirty="0">
                <a:solidFill>
                  <a:schemeClr val="tx2"/>
                </a:solidFill>
              </a:rPr>
              <a:t>Many saints will likely will gather from their homes to “places of safety”, which we may consider in our preparations</a:t>
            </a:r>
          </a:p>
          <a:p>
            <a:pPr lvl="1"/>
            <a:r>
              <a:rPr lang="en-US" sz="2400" dirty="0">
                <a:solidFill>
                  <a:srgbClr val="00B050"/>
                </a:solidFill>
              </a:rPr>
              <a:t>Historical precedence</a:t>
            </a:r>
          </a:p>
          <a:p>
            <a:pPr lvl="2"/>
            <a:r>
              <a:rPr lang="en-US" sz="2400" dirty="0">
                <a:solidFill>
                  <a:schemeClr val="tx1"/>
                </a:solidFill>
              </a:rPr>
              <a:t>See the scriptures</a:t>
            </a:r>
          </a:p>
          <a:p>
            <a:pPr lvl="1"/>
            <a:r>
              <a:rPr lang="en-US" sz="2400" dirty="0">
                <a:solidFill>
                  <a:srgbClr val="00B050"/>
                </a:solidFill>
              </a:rPr>
              <a:t>Prophetic statements: Joseph Smith, Harold B. Lee </a:t>
            </a:r>
          </a:p>
          <a:p>
            <a:pPr lvl="2"/>
            <a:r>
              <a:rPr lang="en-US" sz="2400" b="1" dirty="0"/>
              <a:t>“But you and I know that the Lord has prepared places of safety to which He is eager to guide us. I think of that often.” </a:t>
            </a:r>
            <a:br>
              <a:rPr lang="en-US" sz="2400" b="1" dirty="0"/>
            </a:br>
            <a:r>
              <a:rPr lang="en-US" sz="2400" dirty="0">
                <a:solidFill>
                  <a:schemeClr val="tx1"/>
                </a:solidFill>
              </a:rPr>
              <a:t>Henry B. Eyring</a:t>
            </a:r>
          </a:p>
          <a:p>
            <a:pPr lvl="1"/>
            <a:r>
              <a:rPr lang="en-US" sz="2400" dirty="0">
                <a:solidFill>
                  <a:srgbClr val="00B050"/>
                </a:solidFill>
              </a:rPr>
              <a:t>Realistic expectations</a:t>
            </a:r>
          </a:p>
          <a:p>
            <a:pPr lvl="1"/>
            <a:endParaRPr lang="en-US" sz="2400" dirty="0">
              <a:solidFill>
                <a:srgbClr val="00B050"/>
              </a:solidFill>
            </a:endParaRPr>
          </a:p>
          <a:p>
            <a:pPr lvl="1"/>
            <a:r>
              <a:rPr lang="en-US" sz="2400" dirty="0">
                <a:solidFill>
                  <a:schemeClr val="tx2"/>
                </a:solidFill>
              </a:rPr>
              <a:t>No time to review in detail!</a:t>
            </a:r>
          </a:p>
        </p:txBody>
      </p:sp>
      <p:sp>
        <p:nvSpPr>
          <p:cNvPr id="2" name="Title 1"/>
          <p:cNvSpPr>
            <a:spLocks noGrp="1"/>
          </p:cNvSpPr>
          <p:nvPr>
            <p:ph type="title"/>
          </p:nvPr>
        </p:nvSpPr>
        <p:spPr>
          <a:xfrm>
            <a:off x="822158" y="172619"/>
            <a:ext cx="10515600" cy="1230879"/>
          </a:xfrm>
        </p:spPr>
        <p:txBody>
          <a:bodyPr/>
          <a:lstStyle/>
          <a:p>
            <a:r>
              <a:rPr lang="en-US" sz="4000" dirty="0"/>
              <a:t>Prepare for Where?</a:t>
            </a:r>
          </a:p>
        </p:txBody>
      </p:sp>
    </p:spTree>
    <p:extLst>
      <p:ext uri="{BB962C8B-B14F-4D97-AF65-F5344CB8AC3E}">
        <p14:creationId xmlns:p14="http://schemas.microsoft.com/office/powerpoint/2010/main" val="338571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pPr lvl="1"/>
            <a:r>
              <a:rPr lang="en-US" sz="2400" dirty="0">
                <a:solidFill>
                  <a:schemeClr val="tx1"/>
                </a:solidFill>
              </a:rPr>
              <a:t>“We need to make both temporal and spiritual preparation for the events prophesied at the time of the Second Coming. And the preparation most likely to be neglected is the one less visible and more difficult—the spiritual. A 72-hour kit of temporal supplies may prove valuable for earthly challenges, but, as the foolish virgins learned to their sorrow, </a:t>
            </a:r>
            <a:r>
              <a:rPr lang="en-US" sz="2400" b="1" dirty="0">
                <a:solidFill>
                  <a:schemeClr val="tx1"/>
                </a:solidFill>
              </a:rPr>
              <a:t>a 24-hour kit of spiritual preparation is of greater and more enduring value</a:t>
            </a:r>
            <a:r>
              <a:rPr lang="en-US" sz="2400" dirty="0">
                <a:solidFill>
                  <a:schemeClr val="tx1"/>
                </a:solidFill>
              </a:rPr>
              <a:t>.” </a:t>
            </a:r>
            <a:r>
              <a:rPr lang="en-US" sz="2000" dirty="0">
                <a:solidFill>
                  <a:schemeClr val="tx1"/>
                </a:solidFill>
              </a:rPr>
              <a:t>Pres. Oaks, 4/04</a:t>
            </a:r>
            <a:br>
              <a:rPr lang="en-US" sz="2000" dirty="0">
                <a:solidFill>
                  <a:schemeClr val="tx1"/>
                </a:solidFill>
              </a:rPr>
            </a:br>
            <a:endParaRPr lang="en-US" sz="2000" dirty="0">
              <a:solidFill>
                <a:schemeClr val="tx1"/>
              </a:solidFill>
            </a:endParaRPr>
          </a:p>
          <a:p>
            <a:pPr lvl="1"/>
            <a:r>
              <a:rPr lang="en-US" sz="2400" dirty="0">
                <a:solidFill>
                  <a:schemeClr val="tx1"/>
                </a:solidFill>
              </a:rPr>
              <a:t>“In coming days, it will not be possible to survive spiritually without the guiding, directing, comforting, and constant influence of the Holy Ghost.” </a:t>
            </a:r>
            <a:r>
              <a:rPr lang="en-US" sz="2000" dirty="0">
                <a:solidFill>
                  <a:schemeClr val="tx1"/>
                </a:solidFill>
              </a:rPr>
              <a:t>Pres. Nelson</a:t>
            </a:r>
            <a:endParaRPr lang="en-US" sz="2800" dirty="0">
              <a:solidFill>
                <a:schemeClr val="tx1"/>
              </a:solidFill>
            </a:endParaRPr>
          </a:p>
        </p:txBody>
      </p:sp>
      <p:sp>
        <p:nvSpPr>
          <p:cNvPr id="2" name="Title 1"/>
          <p:cNvSpPr>
            <a:spLocks noGrp="1"/>
          </p:cNvSpPr>
          <p:nvPr>
            <p:ph type="title"/>
          </p:nvPr>
        </p:nvSpPr>
        <p:spPr>
          <a:xfrm>
            <a:off x="822158" y="172619"/>
            <a:ext cx="10515600" cy="1230879"/>
          </a:xfrm>
        </p:spPr>
        <p:txBody>
          <a:bodyPr/>
          <a:lstStyle/>
          <a:p>
            <a:r>
              <a:rPr lang="en-US" sz="4000" dirty="0"/>
              <a:t>Spiritual Preparation</a:t>
            </a:r>
          </a:p>
        </p:txBody>
      </p:sp>
    </p:spTree>
    <p:extLst>
      <p:ext uri="{BB962C8B-B14F-4D97-AF65-F5344CB8AC3E}">
        <p14:creationId xmlns:p14="http://schemas.microsoft.com/office/powerpoint/2010/main" val="419063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320" y="1724297"/>
            <a:ext cx="10988040" cy="4949218"/>
          </a:xfrm>
        </p:spPr>
        <p:txBody>
          <a:bodyPr>
            <a:normAutofit/>
          </a:bodyPr>
          <a:lstStyle/>
          <a:p>
            <a:pPr lvl="1"/>
            <a:r>
              <a:rPr lang="en-US" sz="2800" dirty="0">
                <a:solidFill>
                  <a:schemeClr val="tx2"/>
                </a:solidFill>
              </a:rPr>
              <a:t>Keep your Covenants and the Commandments</a:t>
            </a:r>
          </a:p>
          <a:p>
            <a:pPr lvl="2"/>
            <a:r>
              <a:rPr lang="en-US" sz="2400" dirty="0">
                <a:solidFill>
                  <a:srgbClr val="00B050"/>
                </a:solidFill>
              </a:rPr>
              <a:t>Priesthood </a:t>
            </a:r>
          </a:p>
          <a:p>
            <a:pPr lvl="2"/>
            <a:r>
              <a:rPr lang="en-US" sz="2400" dirty="0">
                <a:solidFill>
                  <a:srgbClr val="00B050"/>
                </a:solidFill>
              </a:rPr>
              <a:t>Sabbath</a:t>
            </a:r>
          </a:p>
          <a:p>
            <a:pPr lvl="2"/>
            <a:r>
              <a:rPr lang="en-US" sz="2400" dirty="0">
                <a:solidFill>
                  <a:srgbClr val="00B050"/>
                </a:solidFill>
              </a:rPr>
              <a:t>Temple</a:t>
            </a:r>
          </a:p>
          <a:p>
            <a:pPr lvl="2"/>
            <a:r>
              <a:rPr lang="en-US" sz="2400" dirty="0">
                <a:solidFill>
                  <a:srgbClr val="00B050"/>
                </a:solidFill>
              </a:rPr>
              <a:t>Tithing</a:t>
            </a:r>
          </a:p>
        </p:txBody>
      </p:sp>
      <p:sp>
        <p:nvSpPr>
          <p:cNvPr id="2" name="Title 1"/>
          <p:cNvSpPr>
            <a:spLocks noGrp="1"/>
          </p:cNvSpPr>
          <p:nvPr>
            <p:ph type="title"/>
          </p:nvPr>
        </p:nvSpPr>
        <p:spPr>
          <a:xfrm>
            <a:off x="822158" y="172619"/>
            <a:ext cx="10515600" cy="1230879"/>
          </a:xfrm>
        </p:spPr>
        <p:txBody>
          <a:bodyPr/>
          <a:lstStyle/>
          <a:p>
            <a:r>
              <a:rPr lang="en-US" sz="4000" dirty="0"/>
              <a:t>Keep Your Covenants</a:t>
            </a:r>
          </a:p>
        </p:txBody>
      </p:sp>
    </p:spTree>
    <p:extLst>
      <p:ext uri="{BB962C8B-B14F-4D97-AF65-F5344CB8AC3E}">
        <p14:creationId xmlns:p14="http://schemas.microsoft.com/office/powerpoint/2010/main" val="10999617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fontScale="92500" lnSpcReduction="20000"/>
          </a:bodyPr>
          <a:lstStyle/>
          <a:p>
            <a:pPr lvl="1"/>
            <a:r>
              <a:rPr lang="en-US" sz="3000" dirty="0">
                <a:solidFill>
                  <a:schemeClr val="tx1">
                    <a:lumMod val="65000"/>
                    <a:lumOff val="35000"/>
                  </a:schemeClr>
                </a:solidFill>
              </a:rPr>
              <a:t>Bruce R. McConkie: “In every age the Lord gives his people the direction they  need at the </a:t>
            </a:r>
            <a:r>
              <a:rPr lang="en-US" sz="3000" b="1" dirty="0">
                <a:solidFill>
                  <a:schemeClr val="tx1">
                    <a:lumMod val="65000"/>
                    <a:lumOff val="35000"/>
                  </a:schemeClr>
                </a:solidFill>
              </a:rPr>
              <a:t>moment of their peril and danger</a:t>
            </a:r>
            <a:r>
              <a:rPr lang="en-US" sz="3000" dirty="0">
                <a:solidFill>
                  <a:schemeClr val="tx1">
                    <a:lumMod val="65000"/>
                    <a:lumOff val="35000"/>
                  </a:schemeClr>
                </a:solidFill>
              </a:rPr>
              <a:t>. And surely in the days ahead there will be times when </a:t>
            </a:r>
            <a:r>
              <a:rPr lang="en-US" sz="3000" b="1" dirty="0">
                <a:solidFill>
                  <a:schemeClr val="tx1">
                    <a:lumMod val="65000"/>
                    <a:lumOff val="35000"/>
                  </a:schemeClr>
                </a:solidFill>
              </a:rPr>
              <a:t>nothing but the wisdom of God</a:t>
            </a:r>
            <a:r>
              <a:rPr lang="en-US" sz="3000" dirty="0">
                <a:solidFill>
                  <a:schemeClr val="tx1">
                    <a:lumMod val="65000"/>
                    <a:lumOff val="35000"/>
                  </a:schemeClr>
                </a:solidFill>
              </a:rPr>
              <a:t>, descending from heaven and flowing </a:t>
            </a:r>
            <a:r>
              <a:rPr lang="en-US" sz="3000" b="1" dirty="0">
                <a:solidFill>
                  <a:schemeClr val="tx1">
                    <a:lumMod val="65000"/>
                    <a:lumOff val="35000"/>
                  </a:schemeClr>
                </a:solidFill>
              </a:rPr>
              <a:t>from prophetic lips </a:t>
            </a:r>
            <a:r>
              <a:rPr lang="en-US" sz="3000" dirty="0">
                <a:solidFill>
                  <a:schemeClr val="tx1">
                    <a:lumMod val="65000"/>
                    <a:lumOff val="35000"/>
                  </a:schemeClr>
                </a:solidFill>
              </a:rPr>
              <a:t>will be able to </a:t>
            </a:r>
            <a:r>
              <a:rPr lang="en-US" sz="3000" b="1" dirty="0">
                <a:solidFill>
                  <a:schemeClr val="tx1">
                    <a:lumMod val="65000"/>
                    <a:lumOff val="35000"/>
                  </a:schemeClr>
                </a:solidFill>
              </a:rPr>
              <a:t>save his people</a:t>
            </a:r>
            <a:r>
              <a:rPr lang="en-US" sz="3000" dirty="0">
                <a:solidFill>
                  <a:schemeClr val="tx1">
                    <a:lumMod val="65000"/>
                    <a:lumOff val="35000"/>
                  </a:schemeClr>
                </a:solidFill>
              </a:rPr>
              <a:t>.” </a:t>
            </a:r>
            <a:r>
              <a:rPr lang="en-US" sz="1800" i="1" dirty="0"/>
              <a:t>A New Witness for the Articles of Faith</a:t>
            </a:r>
            <a:r>
              <a:rPr lang="en-US" sz="1800" dirty="0"/>
              <a:t> (Deseret Book Company, 1985), 478</a:t>
            </a:r>
          </a:p>
          <a:p>
            <a:pPr lvl="1"/>
            <a:r>
              <a:rPr lang="en-US" sz="3000" dirty="0">
                <a:solidFill>
                  <a:schemeClr val="tx2"/>
                </a:solidFill>
              </a:rPr>
              <a:t>Is every recent change in the church designed to help us prepare?</a:t>
            </a:r>
          </a:p>
          <a:p>
            <a:pPr lvl="2"/>
            <a:r>
              <a:rPr lang="en-US" sz="2600" dirty="0">
                <a:solidFill>
                  <a:srgbClr val="00B050"/>
                </a:solidFill>
              </a:rPr>
              <a:t>Gather Israel</a:t>
            </a:r>
          </a:p>
          <a:p>
            <a:pPr lvl="2"/>
            <a:r>
              <a:rPr lang="en-US" sz="2600" dirty="0">
                <a:solidFill>
                  <a:srgbClr val="00B050"/>
                </a:solidFill>
              </a:rPr>
              <a:t>Home centered church</a:t>
            </a:r>
          </a:p>
          <a:p>
            <a:pPr lvl="2"/>
            <a:r>
              <a:rPr lang="en-US" sz="2600" dirty="0">
                <a:solidFill>
                  <a:srgbClr val="00B050"/>
                </a:solidFill>
              </a:rPr>
              <a:t>Priesthood quorums combined</a:t>
            </a:r>
          </a:p>
          <a:p>
            <a:pPr lvl="2"/>
            <a:r>
              <a:rPr lang="en-US" sz="2600" dirty="0">
                <a:solidFill>
                  <a:srgbClr val="00B050"/>
                </a:solidFill>
              </a:rPr>
              <a:t>Temple changes</a:t>
            </a:r>
          </a:p>
          <a:p>
            <a:pPr lvl="2"/>
            <a:r>
              <a:rPr lang="en-US" sz="2600" dirty="0">
                <a:solidFill>
                  <a:srgbClr val="00B050"/>
                </a:solidFill>
              </a:rPr>
              <a:t>Ministering</a:t>
            </a:r>
          </a:p>
          <a:p>
            <a:pPr lvl="2"/>
            <a:endParaRPr lang="en-US" sz="2200" dirty="0">
              <a:solidFill>
                <a:schemeClr val="tx1">
                  <a:lumMod val="65000"/>
                  <a:lumOff val="35000"/>
                </a:schemeClr>
              </a:solidFill>
            </a:endParaRPr>
          </a:p>
        </p:txBody>
      </p:sp>
      <p:sp>
        <p:nvSpPr>
          <p:cNvPr id="2" name="Title 1"/>
          <p:cNvSpPr>
            <a:spLocks noGrp="1"/>
          </p:cNvSpPr>
          <p:nvPr>
            <p:ph type="title"/>
          </p:nvPr>
        </p:nvSpPr>
        <p:spPr>
          <a:xfrm>
            <a:off x="822158" y="172619"/>
            <a:ext cx="10515600" cy="1230879"/>
          </a:xfrm>
        </p:spPr>
        <p:txBody>
          <a:bodyPr/>
          <a:lstStyle/>
          <a:p>
            <a:r>
              <a:rPr lang="en-US" sz="4000" dirty="0"/>
              <a:t>Follow the Prophet</a:t>
            </a:r>
          </a:p>
        </p:txBody>
      </p:sp>
    </p:spTree>
    <p:extLst>
      <p:ext uri="{BB962C8B-B14F-4D97-AF65-F5344CB8AC3E}">
        <p14:creationId xmlns:p14="http://schemas.microsoft.com/office/powerpoint/2010/main" val="2541800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724297"/>
            <a:ext cx="10515600" cy="4949218"/>
          </a:xfrm>
        </p:spPr>
        <p:txBody>
          <a:bodyPr>
            <a:normAutofit/>
          </a:bodyPr>
          <a:lstStyle/>
          <a:p>
            <a:pPr lvl="1"/>
            <a:r>
              <a:rPr lang="en-US" sz="2800" dirty="0">
                <a:solidFill>
                  <a:schemeClr val="tx1">
                    <a:lumMod val="65000"/>
                    <a:lumOff val="35000"/>
                  </a:schemeClr>
                </a:solidFill>
              </a:rPr>
              <a:t>Pres. Nelson: In a coming day, only those men who have taken their </a:t>
            </a:r>
            <a:r>
              <a:rPr lang="en-US" sz="2800" b="1" dirty="0">
                <a:solidFill>
                  <a:schemeClr val="tx1">
                    <a:lumMod val="65000"/>
                    <a:lumOff val="35000"/>
                  </a:schemeClr>
                </a:solidFill>
              </a:rPr>
              <a:t>priesthood seriously</a:t>
            </a:r>
            <a:r>
              <a:rPr lang="en-US" sz="2800" dirty="0">
                <a:solidFill>
                  <a:schemeClr val="tx1">
                    <a:lumMod val="65000"/>
                    <a:lumOff val="35000"/>
                  </a:schemeClr>
                </a:solidFill>
              </a:rPr>
              <a:t>, by diligently seeking to be taught by the Lord Himself, will be able to bless, guide, protect, strengthen, and heal others. Only a man who has </a:t>
            </a:r>
            <a:r>
              <a:rPr lang="en-US" sz="2800" b="1" dirty="0">
                <a:solidFill>
                  <a:schemeClr val="tx1">
                    <a:lumMod val="65000"/>
                    <a:lumOff val="35000"/>
                  </a:schemeClr>
                </a:solidFill>
              </a:rPr>
              <a:t>paid the price for priesthood power </a:t>
            </a:r>
            <a:r>
              <a:rPr lang="en-US" sz="2800" dirty="0">
                <a:solidFill>
                  <a:schemeClr val="tx1">
                    <a:lumMod val="65000"/>
                    <a:lumOff val="35000"/>
                  </a:schemeClr>
                </a:solidFill>
              </a:rPr>
              <a:t>will be able to bring miracles to those he loves and keep his marriage and </a:t>
            </a:r>
            <a:r>
              <a:rPr lang="en-US" sz="2800" b="1" dirty="0">
                <a:solidFill>
                  <a:schemeClr val="tx1">
                    <a:lumMod val="65000"/>
                    <a:lumOff val="35000"/>
                  </a:schemeClr>
                </a:solidFill>
              </a:rPr>
              <a:t>family safe</a:t>
            </a:r>
            <a:r>
              <a:rPr lang="en-US" sz="2800" dirty="0">
                <a:solidFill>
                  <a:schemeClr val="tx1">
                    <a:lumMod val="65000"/>
                    <a:lumOff val="35000"/>
                  </a:schemeClr>
                </a:solidFill>
              </a:rPr>
              <a:t>, now and throughout eternity. (CR April 2016)</a:t>
            </a:r>
          </a:p>
        </p:txBody>
      </p:sp>
      <p:sp>
        <p:nvSpPr>
          <p:cNvPr id="2" name="Title 1"/>
          <p:cNvSpPr>
            <a:spLocks noGrp="1"/>
          </p:cNvSpPr>
          <p:nvPr>
            <p:ph type="title"/>
          </p:nvPr>
        </p:nvSpPr>
        <p:spPr>
          <a:xfrm>
            <a:off x="822158" y="172619"/>
            <a:ext cx="10515600" cy="1230879"/>
          </a:xfrm>
        </p:spPr>
        <p:txBody>
          <a:bodyPr/>
          <a:lstStyle/>
          <a:p>
            <a:r>
              <a:rPr lang="en-US" sz="4000" dirty="0"/>
              <a:t>Exercise Your Priesthood</a:t>
            </a:r>
          </a:p>
        </p:txBody>
      </p:sp>
    </p:spTree>
    <p:extLst>
      <p:ext uri="{BB962C8B-B14F-4D97-AF65-F5344CB8AC3E}">
        <p14:creationId xmlns:p14="http://schemas.microsoft.com/office/powerpoint/2010/main" val="3529571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330" y="1783080"/>
            <a:ext cx="10327340" cy="5074920"/>
          </a:xfrm>
        </p:spPr>
        <p:txBody>
          <a:bodyPr>
            <a:normAutofit/>
          </a:bodyPr>
          <a:lstStyle/>
          <a:p>
            <a:r>
              <a:rPr lang="en-US" sz="2800" i="1" dirty="0"/>
              <a:t>“We know for certain that if and when everything else in the latter days is down or dying; if governments, economies, industries, and institutions </a:t>
            </a:r>
            <a:r>
              <a:rPr lang="en-US" sz="2800" b="1" i="1" dirty="0"/>
              <a:t>crumble</a:t>
            </a:r>
            <a:r>
              <a:rPr lang="en-US" sz="2800" i="1" dirty="0"/>
              <a:t>; if societies and cultures become a </a:t>
            </a:r>
            <a:r>
              <a:rPr lang="en-US" sz="2800" b="1" i="1" dirty="0"/>
              <a:t>quagmire</a:t>
            </a:r>
            <a:r>
              <a:rPr lang="en-US" sz="2800" i="1" dirty="0"/>
              <a:t> of chaos and insecurity, nevertheless, through it all the gospel of Jesus Christ and The Church of Jesus Christ of Latter-day Saints that bears that gospel to the world will </a:t>
            </a:r>
            <a:r>
              <a:rPr lang="en-US" sz="2800" b="1" i="1" dirty="0"/>
              <a:t>stand triumphant</a:t>
            </a:r>
            <a:r>
              <a:rPr lang="en-US" sz="2800" i="1" dirty="0"/>
              <a:t>. It will stand </a:t>
            </a:r>
            <a:r>
              <a:rPr lang="en-US" sz="2800" b="1" i="1" dirty="0"/>
              <a:t>undefiled</a:t>
            </a:r>
            <a:r>
              <a:rPr lang="en-US" sz="2800" i="1" dirty="0"/>
              <a:t> in God’s hand until the very Son of God Himself comes to rule and reign as Lord of lords and King of Kings. Nothing is more certain in this world. </a:t>
            </a:r>
            <a:r>
              <a:rPr lang="en-US" sz="2800" b="1" i="1" dirty="0"/>
              <a:t>Nothing is more sure</a:t>
            </a:r>
            <a:r>
              <a:rPr lang="en-US" sz="2800" i="1" dirty="0"/>
              <a:t>.”</a:t>
            </a:r>
            <a:endParaRPr lang="en-US" sz="2800" dirty="0"/>
          </a:p>
          <a:p>
            <a:pPr marL="0" indent="0">
              <a:buNone/>
            </a:pPr>
            <a:r>
              <a:rPr lang="en-US" sz="2000" dirty="0"/>
              <a:t/>
            </a:r>
            <a:br>
              <a:rPr lang="en-US" sz="2000" dirty="0"/>
            </a:br>
            <a:r>
              <a:rPr lang="en-US" sz="2000" dirty="0"/>
              <a:t>	Jeffrey R. Holland, Church Education System Broadcast, Feb. 6, 2015</a:t>
            </a:r>
          </a:p>
        </p:txBody>
      </p:sp>
      <p:sp>
        <p:nvSpPr>
          <p:cNvPr id="2" name="Title 1"/>
          <p:cNvSpPr>
            <a:spLocks noGrp="1"/>
          </p:cNvSpPr>
          <p:nvPr>
            <p:ph type="title"/>
          </p:nvPr>
        </p:nvSpPr>
        <p:spPr/>
        <p:txBody>
          <a:bodyPr/>
          <a:lstStyle/>
          <a:p>
            <a:r>
              <a:rPr lang="en-US" sz="4000" dirty="0"/>
              <a:t>The Lord Will Prevail</a:t>
            </a:r>
          </a:p>
        </p:txBody>
      </p:sp>
    </p:spTree>
    <p:extLst>
      <p:ext uri="{BB962C8B-B14F-4D97-AF65-F5344CB8AC3E}">
        <p14:creationId xmlns:p14="http://schemas.microsoft.com/office/powerpoint/2010/main" val="29577063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108" y="2545080"/>
            <a:ext cx="10327340" cy="2697163"/>
          </a:xfrm>
        </p:spPr>
        <p:txBody>
          <a:bodyPr>
            <a:normAutofit/>
          </a:bodyPr>
          <a:lstStyle/>
          <a:p>
            <a:pPr marL="0" indent="0" algn="ctr">
              <a:buNone/>
            </a:pPr>
            <a:r>
              <a:rPr lang="en-US" sz="4000" dirty="0"/>
              <a:t>Are you watching?</a:t>
            </a:r>
          </a:p>
          <a:p>
            <a:pPr marL="0" indent="0" algn="ctr">
              <a:buNone/>
            </a:pPr>
            <a:r>
              <a:rPr lang="en-US" sz="4000" dirty="0"/>
              <a:t>Do you see the signs?</a:t>
            </a:r>
          </a:p>
          <a:p>
            <a:pPr marL="0" indent="0" algn="ctr">
              <a:buNone/>
            </a:pPr>
            <a:r>
              <a:rPr lang="en-US" sz="4000" dirty="0"/>
              <a:t>Is there oil in your lamp?</a:t>
            </a:r>
            <a:endParaRPr lang="en-US" sz="4000" dirty="0">
              <a:solidFill>
                <a:srgbClr val="00B050"/>
              </a:solidFill>
            </a:endParaRPr>
          </a:p>
          <a:p>
            <a:pPr marL="0" indent="0" algn="ctr">
              <a:buNone/>
            </a:pPr>
            <a:endParaRPr lang="en-US" sz="4000" i="1" dirty="0">
              <a:solidFill>
                <a:srgbClr val="00B050"/>
              </a:solidFill>
            </a:endParaRPr>
          </a:p>
          <a:p>
            <a:pPr marL="0" indent="0" algn="ctr">
              <a:buNone/>
            </a:pPr>
            <a:endParaRPr lang="en-US" sz="4800" i="1" dirty="0">
              <a:solidFill>
                <a:srgbClr val="00B050"/>
              </a:solidFill>
            </a:endParaRPr>
          </a:p>
        </p:txBody>
      </p:sp>
      <p:sp>
        <p:nvSpPr>
          <p:cNvPr id="2" name="Title 1"/>
          <p:cNvSpPr>
            <a:spLocks noGrp="1"/>
          </p:cNvSpPr>
          <p:nvPr>
            <p:ph type="title"/>
          </p:nvPr>
        </p:nvSpPr>
        <p:spPr/>
        <p:txBody>
          <a:bodyPr/>
          <a:lstStyle/>
          <a:p>
            <a:r>
              <a:rPr lang="en-US" sz="4000" dirty="0"/>
              <a:t>Finally… </a:t>
            </a:r>
            <a:r>
              <a:rPr lang="en-US" sz="2800" dirty="0"/>
              <a:t>(Slide 77)</a:t>
            </a:r>
            <a:endParaRPr lang="en-US" sz="4800" dirty="0"/>
          </a:p>
        </p:txBody>
      </p:sp>
    </p:spTree>
    <p:extLst>
      <p:ext uri="{BB962C8B-B14F-4D97-AF65-F5344CB8AC3E}">
        <p14:creationId xmlns:p14="http://schemas.microsoft.com/office/powerpoint/2010/main" val="3334152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ctangle 458">
            <a:extLst>
              <a:ext uri="{FF2B5EF4-FFF2-40B4-BE49-F238E27FC236}">
                <a16:creationId xmlns:a16="http://schemas.microsoft.com/office/drawing/2014/main" xmlns="" id="{EE49CE95-0EC2-499E-8EED-77BCDA496769}"/>
              </a:ext>
            </a:extLst>
          </p:cNvPr>
          <p:cNvSpPr/>
          <p:nvPr/>
        </p:nvSpPr>
        <p:spPr>
          <a:xfrm>
            <a:off x="10134988" y="2026754"/>
            <a:ext cx="504133" cy="481600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a:extLst>
              <a:ext uri="{FF2B5EF4-FFF2-40B4-BE49-F238E27FC236}">
                <a16:creationId xmlns:a16="http://schemas.microsoft.com/office/drawing/2014/main" xmlns="" id="{8C44230A-2056-4113-B776-181C7864C41A}"/>
              </a:ext>
            </a:extLst>
          </p:cNvPr>
          <p:cNvSpPr txBox="1"/>
          <p:nvPr/>
        </p:nvSpPr>
        <p:spPr>
          <a:xfrm>
            <a:off x="6868976" y="3105834"/>
            <a:ext cx="1442656" cy="646331"/>
          </a:xfrm>
          <a:prstGeom prst="rect">
            <a:avLst/>
          </a:prstGeom>
          <a:noFill/>
        </p:spPr>
        <p:txBody>
          <a:bodyPr wrap="square" rtlCol="0">
            <a:spAutoFit/>
          </a:bodyPr>
          <a:lstStyle/>
          <a:p>
            <a:pPr algn="ctr"/>
            <a:r>
              <a:rPr lang="en-US" dirty="0"/>
              <a:t>Star of Bethlehem?</a:t>
            </a:r>
          </a:p>
        </p:txBody>
      </p:sp>
      <p:sp>
        <p:nvSpPr>
          <p:cNvPr id="2" name="Title 1"/>
          <p:cNvSpPr>
            <a:spLocks noGrp="1"/>
          </p:cNvSpPr>
          <p:nvPr>
            <p:ph type="title"/>
          </p:nvPr>
        </p:nvSpPr>
        <p:spPr>
          <a:xfrm>
            <a:off x="329184" y="196669"/>
            <a:ext cx="11436096" cy="690602"/>
          </a:xfrm>
        </p:spPr>
        <p:txBody>
          <a:bodyPr/>
          <a:lstStyle/>
          <a:p>
            <a:r>
              <a:rPr lang="en-US" sz="4000" dirty="0"/>
              <a:t>Signs Summary</a:t>
            </a:r>
            <a:endParaRPr lang="en-US" sz="4800" dirty="0"/>
          </a:p>
        </p:txBody>
      </p:sp>
      <p:cxnSp>
        <p:nvCxnSpPr>
          <p:cNvPr id="8" name="Straight Connector 7"/>
          <p:cNvCxnSpPr>
            <a:cxnSpLocks/>
          </p:cNvCxnSpPr>
          <p:nvPr/>
        </p:nvCxnSpPr>
        <p:spPr>
          <a:xfrm>
            <a:off x="4090500" y="2023657"/>
            <a:ext cx="7709581"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292927" y="1565259"/>
            <a:ext cx="940802" cy="338554"/>
          </a:xfrm>
          <a:prstGeom prst="rect">
            <a:avLst/>
          </a:prstGeom>
          <a:noFill/>
        </p:spPr>
        <p:txBody>
          <a:bodyPr wrap="square" rtlCol="0">
            <a:spAutoFit/>
          </a:bodyPr>
          <a:lstStyle/>
          <a:p>
            <a:r>
              <a:rPr lang="en-US" sz="1600" dirty="0"/>
              <a:t>2006</a:t>
            </a:r>
          </a:p>
        </p:txBody>
      </p:sp>
      <p:sp>
        <p:nvSpPr>
          <p:cNvPr id="161" name="TextBox 160"/>
          <p:cNvSpPr txBox="1"/>
          <p:nvPr/>
        </p:nvSpPr>
        <p:spPr>
          <a:xfrm>
            <a:off x="4155335" y="1570525"/>
            <a:ext cx="672411" cy="338554"/>
          </a:xfrm>
          <a:prstGeom prst="rect">
            <a:avLst/>
          </a:prstGeom>
          <a:noFill/>
        </p:spPr>
        <p:txBody>
          <a:bodyPr wrap="square" rtlCol="0">
            <a:spAutoFit/>
          </a:bodyPr>
          <a:lstStyle/>
          <a:p>
            <a:r>
              <a:rPr lang="en-US" sz="1600" dirty="0"/>
              <a:t>2008</a:t>
            </a:r>
          </a:p>
        </p:txBody>
      </p:sp>
      <p:sp>
        <p:nvSpPr>
          <p:cNvPr id="162" name="TextBox 161"/>
          <p:cNvSpPr txBox="1"/>
          <p:nvPr/>
        </p:nvSpPr>
        <p:spPr>
          <a:xfrm>
            <a:off x="6028134" y="1565259"/>
            <a:ext cx="672411" cy="338554"/>
          </a:xfrm>
          <a:prstGeom prst="rect">
            <a:avLst/>
          </a:prstGeom>
          <a:noFill/>
        </p:spPr>
        <p:txBody>
          <a:bodyPr wrap="square" rtlCol="0">
            <a:spAutoFit/>
          </a:bodyPr>
          <a:lstStyle/>
          <a:p>
            <a:r>
              <a:rPr lang="en-US" sz="1600" dirty="0"/>
              <a:t>2012</a:t>
            </a:r>
          </a:p>
        </p:txBody>
      </p:sp>
      <p:sp>
        <p:nvSpPr>
          <p:cNvPr id="163" name="TextBox 162"/>
          <p:cNvSpPr txBox="1"/>
          <p:nvPr/>
        </p:nvSpPr>
        <p:spPr>
          <a:xfrm>
            <a:off x="6917893" y="1568044"/>
            <a:ext cx="672411" cy="338554"/>
          </a:xfrm>
          <a:prstGeom prst="rect">
            <a:avLst/>
          </a:prstGeom>
          <a:noFill/>
        </p:spPr>
        <p:txBody>
          <a:bodyPr wrap="square" rtlCol="0">
            <a:spAutoFit/>
          </a:bodyPr>
          <a:lstStyle/>
          <a:p>
            <a:r>
              <a:rPr lang="en-US" sz="1600" dirty="0"/>
              <a:t>2014</a:t>
            </a:r>
          </a:p>
        </p:txBody>
      </p:sp>
      <p:sp>
        <p:nvSpPr>
          <p:cNvPr id="164" name="TextBox 163"/>
          <p:cNvSpPr txBox="1"/>
          <p:nvPr/>
        </p:nvSpPr>
        <p:spPr>
          <a:xfrm>
            <a:off x="8770791" y="1561410"/>
            <a:ext cx="672411" cy="338554"/>
          </a:xfrm>
          <a:prstGeom prst="rect">
            <a:avLst/>
          </a:prstGeom>
          <a:noFill/>
        </p:spPr>
        <p:txBody>
          <a:bodyPr wrap="square" rtlCol="0">
            <a:spAutoFit/>
          </a:bodyPr>
          <a:lstStyle/>
          <a:p>
            <a:r>
              <a:rPr lang="en-US" sz="1600" dirty="0"/>
              <a:t>2018</a:t>
            </a:r>
          </a:p>
        </p:txBody>
      </p:sp>
      <p:sp>
        <p:nvSpPr>
          <p:cNvPr id="165" name="TextBox 164"/>
          <p:cNvSpPr txBox="1"/>
          <p:nvPr/>
        </p:nvSpPr>
        <p:spPr>
          <a:xfrm>
            <a:off x="9682370" y="1539671"/>
            <a:ext cx="636444" cy="338554"/>
          </a:xfrm>
          <a:prstGeom prst="rect">
            <a:avLst/>
          </a:prstGeom>
          <a:noFill/>
        </p:spPr>
        <p:txBody>
          <a:bodyPr wrap="square" rtlCol="0">
            <a:spAutoFit/>
          </a:bodyPr>
          <a:lstStyle/>
          <a:p>
            <a:r>
              <a:rPr lang="en-US" sz="1600" dirty="0"/>
              <a:t>2020</a:t>
            </a:r>
          </a:p>
        </p:txBody>
      </p:sp>
      <p:sp>
        <p:nvSpPr>
          <p:cNvPr id="166" name="TextBox 165"/>
          <p:cNvSpPr txBox="1"/>
          <p:nvPr/>
        </p:nvSpPr>
        <p:spPr>
          <a:xfrm>
            <a:off x="10548361" y="1548994"/>
            <a:ext cx="672411" cy="338554"/>
          </a:xfrm>
          <a:prstGeom prst="rect">
            <a:avLst/>
          </a:prstGeom>
          <a:noFill/>
        </p:spPr>
        <p:txBody>
          <a:bodyPr wrap="square" rtlCol="0">
            <a:spAutoFit/>
          </a:bodyPr>
          <a:lstStyle/>
          <a:p>
            <a:r>
              <a:rPr lang="en-US" sz="1600" dirty="0"/>
              <a:t>2022</a:t>
            </a:r>
          </a:p>
        </p:txBody>
      </p:sp>
      <p:sp>
        <p:nvSpPr>
          <p:cNvPr id="167" name="TextBox 166"/>
          <p:cNvSpPr txBox="1"/>
          <p:nvPr/>
        </p:nvSpPr>
        <p:spPr>
          <a:xfrm>
            <a:off x="11519589" y="1539671"/>
            <a:ext cx="672411" cy="338554"/>
          </a:xfrm>
          <a:prstGeom prst="rect">
            <a:avLst/>
          </a:prstGeom>
          <a:noFill/>
        </p:spPr>
        <p:txBody>
          <a:bodyPr wrap="square" rtlCol="0">
            <a:spAutoFit/>
          </a:bodyPr>
          <a:lstStyle/>
          <a:p>
            <a:r>
              <a:rPr lang="en-US" sz="1600" dirty="0"/>
              <a:t>2024</a:t>
            </a:r>
          </a:p>
        </p:txBody>
      </p:sp>
      <p:cxnSp>
        <p:nvCxnSpPr>
          <p:cNvPr id="120" name="Straight Connector 119">
            <a:extLst>
              <a:ext uri="{FF2B5EF4-FFF2-40B4-BE49-F238E27FC236}">
                <a16:creationId xmlns:a16="http://schemas.microsoft.com/office/drawing/2014/main" xmlns="" id="{8F12F570-3F87-4C1B-87FC-115CE421EF58}"/>
              </a:ext>
            </a:extLst>
          </p:cNvPr>
          <p:cNvCxnSpPr>
            <a:cxnSpLocks/>
          </p:cNvCxnSpPr>
          <p:nvPr/>
        </p:nvCxnSpPr>
        <p:spPr>
          <a:xfrm>
            <a:off x="842480" y="2023657"/>
            <a:ext cx="3290089"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18328E7C-888A-4A13-A472-5FAC0B26B6CE}"/>
              </a:ext>
            </a:extLst>
          </p:cNvPr>
          <p:cNvCxnSpPr>
            <a:cxnSpLocks/>
          </p:cNvCxnSpPr>
          <p:nvPr/>
        </p:nvCxnSpPr>
        <p:spPr>
          <a:xfrm>
            <a:off x="831677" y="1854624"/>
            <a:ext cx="0" cy="48052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xmlns="" id="{018FA4A3-0B13-47E4-B982-EE61FC957177}"/>
              </a:ext>
            </a:extLst>
          </p:cNvPr>
          <p:cNvSpPr txBox="1"/>
          <p:nvPr/>
        </p:nvSpPr>
        <p:spPr>
          <a:xfrm>
            <a:off x="500093" y="1550468"/>
            <a:ext cx="940802" cy="338554"/>
          </a:xfrm>
          <a:prstGeom prst="rect">
            <a:avLst/>
          </a:prstGeom>
          <a:noFill/>
        </p:spPr>
        <p:txBody>
          <a:bodyPr wrap="square" rtlCol="0">
            <a:spAutoFit/>
          </a:bodyPr>
          <a:lstStyle/>
          <a:p>
            <a:r>
              <a:rPr lang="en-US" sz="1600" b="1" dirty="0"/>
              <a:t>2000 </a:t>
            </a:r>
          </a:p>
        </p:txBody>
      </p:sp>
      <p:sp>
        <p:nvSpPr>
          <p:cNvPr id="223" name="TextBox 222">
            <a:extLst>
              <a:ext uri="{FF2B5EF4-FFF2-40B4-BE49-F238E27FC236}">
                <a16:creationId xmlns:a16="http://schemas.microsoft.com/office/drawing/2014/main" xmlns="" id="{2B7375FF-394E-4F32-8A3A-3B86FB817CF4}"/>
              </a:ext>
            </a:extLst>
          </p:cNvPr>
          <p:cNvSpPr txBox="1"/>
          <p:nvPr/>
        </p:nvSpPr>
        <p:spPr>
          <a:xfrm>
            <a:off x="1470397" y="1550468"/>
            <a:ext cx="672411" cy="338554"/>
          </a:xfrm>
          <a:prstGeom prst="rect">
            <a:avLst/>
          </a:prstGeom>
          <a:noFill/>
        </p:spPr>
        <p:txBody>
          <a:bodyPr wrap="square" rtlCol="0">
            <a:spAutoFit/>
          </a:bodyPr>
          <a:lstStyle/>
          <a:p>
            <a:r>
              <a:rPr lang="en-US" sz="1600" dirty="0"/>
              <a:t>2002</a:t>
            </a:r>
          </a:p>
        </p:txBody>
      </p:sp>
      <p:sp>
        <p:nvSpPr>
          <p:cNvPr id="224" name="TextBox 223">
            <a:extLst>
              <a:ext uri="{FF2B5EF4-FFF2-40B4-BE49-F238E27FC236}">
                <a16:creationId xmlns:a16="http://schemas.microsoft.com/office/drawing/2014/main" xmlns="" id="{4EAD71C3-D93E-4E04-96D4-42370C9324E2}"/>
              </a:ext>
            </a:extLst>
          </p:cNvPr>
          <p:cNvSpPr txBox="1"/>
          <p:nvPr/>
        </p:nvSpPr>
        <p:spPr>
          <a:xfrm>
            <a:off x="2359121" y="1565259"/>
            <a:ext cx="672411" cy="338554"/>
          </a:xfrm>
          <a:prstGeom prst="rect">
            <a:avLst/>
          </a:prstGeom>
          <a:noFill/>
        </p:spPr>
        <p:txBody>
          <a:bodyPr wrap="square" rtlCol="0">
            <a:spAutoFit/>
          </a:bodyPr>
          <a:lstStyle/>
          <a:p>
            <a:r>
              <a:rPr lang="en-US" sz="1600" dirty="0"/>
              <a:t>2004</a:t>
            </a:r>
          </a:p>
        </p:txBody>
      </p:sp>
      <p:cxnSp>
        <p:nvCxnSpPr>
          <p:cNvPr id="234" name="Straight Connector 233">
            <a:extLst>
              <a:ext uri="{FF2B5EF4-FFF2-40B4-BE49-F238E27FC236}">
                <a16:creationId xmlns:a16="http://schemas.microsoft.com/office/drawing/2014/main" xmlns="" id="{468A6FE4-BDEE-43A9-BA8B-A23430D08012}"/>
              </a:ext>
            </a:extLst>
          </p:cNvPr>
          <p:cNvCxnSpPr/>
          <p:nvPr/>
        </p:nvCxnSpPr>
        <p:spPr>
          <a:xfrm>
            <a:off x="17460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xmlns="" id="{569F25F0-ACC0-4B98-912D-F00D30063748}"/>
              </a:ext>
            </a:extLst>
          </p:cNvPr>
          <p:cNvCxnSpPr/>
          <p:nvPr/>
        </p:nvCxnSpPr>
        <p:spPr>
          <a:xfrm>
            <a:off x="26604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xmlns="" id="{A2890566-CF5E-4388-B0ED-3495B2D6F59F}"/>
              </a:ext>
            </a:extLst>
          </p:cNvPr>
          <p:cNvCxnSpPr/>
          <p:nvPr/>
        </p:nvCxnSpPr>
        <p:spPr>
          <a:xfrm>
            <a:off x="35748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xmlns="" id="{6DA31E8E-DA20-48A3-B212-3C8C686E9B1F}"/>
              </a:ext>
            </a:extLst>
          </p:cNvPr>
          <p:cNvCxnSpPr/>
          <p:nvPr/>
        </p:nvCxnSpPr>
        <p:spPr>
          <a:xfrm>
            <a:off x="44892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xmlns="" id="{81EA1E3F-158E-4EED-88BD-08CB8F755B67}"/>
              </a:ext>
            </a:extLst>
          </p:cNvPr>
          <p:cNvCxnSpPr/>
          <p:nvPr/>
        </p:nvCxnSpPr>
        <p:spPr>
          <a:xfrm>
            <a:off x="54036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xmlns="" id="{B7E9B22A-FF6B-4F67-B747-B2C2E824C9A4}"/>
              </a:ext>
            </a:extLst>
          </p:cNvPr>
          <p:cNvCxnSpPr/>
          <p:nvPr/>
        </p:nvCxnSpPr>
        <p:spPr>
          <a:xfrm>
            <a:off x="63180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xmlns="" id="{58E9BCF9-B083-4F51-A6A0-C4488468268F}"/>
              </a:ext>
            </a:extLst>
          </p:cNvPr>
          <p:cNvCxnSpPr/>
          <p:nvPr/>
        </p:nvCxnSpPr>
        <p:spPr>
          <a:xfrm>
            <a:off x="72324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xmlns="" id="{EECACE4F-91A3-4CD6-94DF-6361662D1A8A}"/>
              </a:ext>
            </a:extLst>
          </p:cNvPr>
          <p:cNvCxnSpPr/>
          <p:nvPr/>
        </p:nvCxnSpPr>
        <p:spPr>
          <a:xfrm>
            <a:off x="81468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xmlns="" id="{C8FECB74-2707-4D9E-9336-426C861B363F}"/>
              </a:ext>
            </a:extLst>
          </p:cNvPr>
          <p:cNvCxnSpPr/>
          <p:nvPr/>
        </p:nvCxnSpPr>
        <p:spPr>
          <a:xfrm>
            <a:off x="90612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xmlns="" id="{31E8B23F-2123-4C50-8FCE-1BAD5636689D}"/>
              </a:ext>
            </a:extLst>
          </p:cNvPr>
          <p:cNvCxnSpPr/>
          <p:nvPr/>
        </p:nvCxnSpPr>
        <p:spPr>
          <a:xfrm>
            <a:off x="99756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xmlns="" id="{263D810F-4A59-45EC-8BED-720AC8B5C689}"/>
              </a:ext>
            </a:extLst>
          </p:cNvPr>
          <p:cNvCxnSpPr/>
          <p:nvPr/>
        </p:nvCxnSpPr>
        <p:spPr>
          <a:xfrm>
            <a:off x="108900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xmlns="" id="{B383B490-1C31-4A51-A6C5-F0880113B3CF}"/>
              </a:ext>
            </a:extLst>
          </p:cNvPr>
          <p:cNvCxnSpPr/>
          <p:nvPr/>
        </p:nvCxnSpPr>
        <p:spPr>
          <a:xfrm>
            <a:off x="11804477" y="185462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7" name="TextBox 246">
            <a:extLst>
              <a:ext uri="{FF2B5EF4-FFF2-40B4-BE49-F238E27FC236}">
                <a16:creationId xmlns:a16="http://schemas.microsoft.com/office/drawing/2014/main" xmlns="" id="{3D2119C8-7B17-4155-B371-61B9314ECE57}"/>
              </a:ext>
            </a:extLst>
          </p:cNvPr>
          <p:cNvSpPr txBox="1"/>
          <p:nvPr/>
        </p:nvSpPr>
        <p:spPr>
          <a:xfrm>
            <a:off x="5106412" y="1565259"/>
            <a:ext cx="672411" cy="338554"/>
          </a:xfrm>
          <a:prstGeom prst="rect">
            <a:avLst/>
          </a:prstGeom>
          <a:noFill/>
        </p:spPr>
        <p:txBody>
          <a:bodyPr wrap="square" rtlCol="0">
            <a:spAutoFit/>
          </a:bodyPr>
          <a:lstStyle/>
          <a:p>
            <a:r>
              <a:rPr lang="en-US" sz="1600" dirty="0"/>
              <a:t>2010</a:t>
            </a:r>
          </a:p>
        </p:txBody>
      </p:sp>
      <p:sp>
        <p:nvSpPr>
          <p:cNvPr id="248" name="TextBox 247">
            <a:extLst>
              <a:ext uri="{FF2B5EF4-FFF2-40B4-BE49-F238E27FC236}">
                <a16:creationId xmlns:a16="http://schemas.microsoft.com/office/drawing/2014/main" xmlns="" id="{D32150E6-F68C-4419-AB64-8C2C251AC1AA}"/>
              </a:ext>
            </a:extLst>
          </p:cNvPr>
          <p:cNvSpPr txBox="1"/>
          <p:nvPr/>
        </p:nvSpPr>
        <p:spPr>
          <a:xfrm>
            <a:off x="7850856" y="1562884"/>
            <a:ext cx="672411" cy="338554"/>
          </a:xfrm>
          <a:prstGeom prst="rect">
            <a:avLst/>
          </a:prstGeom>
          <a:noFill/>
        </p:spPr>
        <p:txBody>
          <a:bodyPr wrap="square" rtlCol="0">
            <a:spAutoFit/>
          </a:bodyPr>
          <a:lstStyle/>
          <a:p>
            <a:r>
              <a:rPr lang="en-US" sz="1600" dirty="0"/>
              <a:t>2016</a:t>
            </a:r>
          </a:p>
        </p:txBody>
      </p:sp>
      <p:sp>
        <p:nvSpPr>
          <p:cNvPr id="9" name="TextBox 8">
            <a:extLst>
              <a:ext uri="{FF2B5EF4-FFF2-40B4-BE49-F238E27FC236}">
                <a16:creationId xmlns:a16="http://schemas.microsoft.com/office/drawing/2014/main" xmlns="" id="{FDD141CF-3582-4F7C-97A3-ED12D12190F4}"/>
              </a:ext>
            </a:extLst>
          </p:cNvPr>
          <p:cNvSpPr txBox="1"/>
          <p:nvPr/>
        </p:nvSpPr>
        <p:spPr>
          <a:xfrm rot="16200000">
            <a:off x="-259022" y="5258213"/>
            <a:ext cx="1283424" cy="369332"/>
          </a:xfrm>
          <a:prstGeom prst="rect">
            <a:avLst/>
          </a:prstGeom>
          <a:noFill/>
        </p:spPr>
        <p:txBody>
          <a:bodyPr wrap="square" rtlCol="0">
            <a:spAutoFit/>
          </a:bodyPr>
          <a:lstStyle/>
          <a:p>
            <a:r>
              <a:rPr lang="en-US" dirty="0"/>
              <a:t>Revelation</a:t>
            </a:r>
          </a:p>
        </p:txBody>
      </p:sp>
      <p:sp>
        <p:nvSpPr>
          <p:cNvPr id="249" name="TextBox 248">
            <a:extLst>
              <a:ext uri="{FF2B5EF4-FFF2-40B4-BE49-F238E27FC236}">
                <a16:creationId xmlns:a16="http://schemas.microsoft.com/office/drawing/2014/main" xmlns="" id="{98DD568D-6E8F-497F-A716-C724ED29B5BF}"/>
              </a:ext>
            </a:extLst>
          </p:cNvPr>
          <p:cNvSpPr txBox="1"/>
          <p:nvPr/>
        </p:nvSpPr>
        <p:spPr>
          <a:xfrm rot="16200000">
            <a:off x="-250051" y="2831293"/>
            <a:ext cx="1283424" cy="369332"/>
          </a:xfrm>
          <a:prstGeom prst="rect">
            <a:avLst/>
          </a:prstGeom>
          <a:noFill/>
        </p:spPr>
        <p:txBody>
          <a:bodyPr wrap="square" rtlCol="0">
            <a:spAutoFit/>
          </a:bodyPr>
          <a:lstStyle/>
          <a:p>
            <a:r>
              <a:rPr lang="en-US" dirty="0"/>
              <a:t>Gospels</a:t>
            </a:r>
          </a:p>
        </p:txBody>
      </p:sp>
      <p:cxnSp>
        <p:nvCxnSpPr>
          <p:cNvPr id="12" name="Straight Arrow Connector 11">
            <a:extLst>
              <a:ext uri="{FF2B5EF4-FFF2-40B4-BE49-F238E27FC236}">
                <a16:creationId xmlns:a16="http://schemas.microsoft.com/office/drawing/2014/main" xmlns="" id="{F0525D5D-A440-4560-B50D-982844E89CB1}"/>
              </a:ext>
            </a:extLst>
          </p:cNvPr>
          <p:cNvCxnSpPr/>
          <p:nvPr/>
        </p:nvCxnSpPr>
        <p:spPr>
          <a:xfrm>
            <a:off x="842480" y="2529840"/>
            <a:ext cx="10922800" cy="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xmlns="" id="{F1BD293E-6F28-4FFE-8199-F4DF46EEE5CC}"/>
              </a:ext>
            </a:extLst>
          </p:cNvPr>
          <p:cNvSpPr txBox="1"/>
          <p:nvPr/>
        </p:nvSpPr>
        <p:spPr>
          <a:xfrm>
            <a:off x="3494636" y="2198798"/>
            <a:ext cx="6093519" cy="369332"/>
          </a:xfrm>
          <a:prstGeom prst="rect">
            <a:avLst/>
          </a:prstGeom>
          <a:noFill/>
        </p:spPr>
        <p:txBody>
          <a:bodyPr wrap="square" rtlCol="0">
            <a:spAutoFit/>
          </a:bodyPr>
          <a:lstStyle/>
          <a:p>
            <a:r>
              <a:rPr lang="en-US" dirty="0"/>
              <a:t>Generation from “Time of Gentiles Fulfilled” 1967 to 2037 </a:t>
            </a:r>
          </a:p>
        </p:txBody>
      </p:sp>
      <p:sp>
        <p:nvSpPr>
          <p:cNvPr id="251" name="TextBox 250">
            <a:extLst>
              <a:ext uri="{FF2B5EF4-FFF2-40B4-BE49-F238E27FC236}">
                <a16:creationId xmlns:a16="http://schemas.microsoft.com/office/drawing/2014/main" xmlns="" id="{B6B9DEB7-8FAE-4D75-A500-7644E95894C3}"/>
              </a:ext>
            </a:extLst>
          </p:cNvPr>
          <p:cNvSpPr txBox="1"/>
          <p:nvPr/>
        </p:nvSpPr>
        <p:spPr>
          <a:xfrm>
            <a:off x="8323789" y="1718271"/>
            <a:ext cx="672411" cy="584775"/>
          </a:xfrm>
          <a:prstGeom prst="rect">
            <a:avLst/>
          </a:prstGeom>
          <a:noFill/>
        </p:spPr>
        <p:txBody>
          <a:bodyPr wrap="square" rtlCol="0">
            <a:spAutoFit/>
          </a:bodyPr>
          <a:lstStyle/>
          <a:p>
            <a:r>
              <a:rPr lang="en-US" sz="1600" dirty="0">
                <a:solidFill>
                  <a:srgbClr val="00B050"/>
                </a:solidFill>
              </a:rPr>
              <a:t>2017</a:t>
            </a:r>
            <a:br>
              <a:rPr lang="en-US" sz="1600" dirty="0">
                <a:solidFill>
                  <a:srgbClr val="00B050"/>
                </a:solidFill>
              </a:rPr>
            </a:br>
            <a:r>
              <a:rPr lang="en-US" sz="1600" dirty="0">
                <a:solidFill>
                  <a:srgbClr val="00B050"/>
                </a:solidFill>
              </a:rPr>
              <a:t>5777</a:t>
            </a:r>
          </a:p>
        </p:txBody>
      </p:sp>
      <p:cxnSp>
        <p:nvCxnSpPr>
          <p:cNvPr id="252" name="Straight Arrow Connector 251">
            <a:extLst>
              <a:ext uri="{FF2B5EF4-FFF2-40B4-BE49-F238E27FC236}">
                <a16:creationId xmlns:a16="http://schemas.microsoft.com/office/drawing/2014/main" xmlns="" id="{8B3BC4C1-E6D1-4714-A61B-B73D7C6C040B}"/>
              </a:ext>
            </a:extLst>
          </p:cNvPr>
          <p:cNvCxnSpPr>
            <a:cxnSpLocks/>
            <a:endCxn id="17" idx="2"/>
          </p:cNvCxnSpPr>
          <p:nvPr/>
        </p:nvCxnSpPr>
        <p:spPr>
          <a:xfrm>
            <a:off x="831677" y="2941320"/>
            <a:ext cx="7753085" cy="12124"/>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53" name="TextBox 252">
            <a:extLst>
              <a:ext uri="{FF2B5EF4-FFF2-40B4-BE49-F238E27FC236}">
                <a16:creationId xmlns:a16="http://schemas.microsoft.com/office/drawing/2014/main" xmlns="" id="{953B60B2-A1EE-4147-9B1E-7D11C23B659B}"/>
              </a:ext>
            </a:extLst>
          </p:cNvPr>
          <p:cNvSpPr txBox="1"/>
          <p:nvPr/>
        </p:nvSpPr>
        <p:spPr>
          <a:xfrm>
            <a:off x="1414961" y="2596331"/>
            <a:ext cx="6731916" cy="369332"/>
          </a:xfrm>
          <a:prstGeom prst="rect">
            <a:avLst/>
          </a:prstGeom>
          <a:noFill/>
        </p:spPr>
        <p:txBody>
          <a:bodyPr wrap="square" rtlCol="0">
            <a:spAutoFit/>
          </a:bodyPr>
          <a:lstStyle/>
          <a:p>
            <a:r>
              <a:rPr lang="en-US" dirty="0"/>
              <a:t>Return of Jews—Jerusalem for 50 years (Jubilee), Israel 70 years</a:t>
            </a:r>
          </a:p>
        </p:txBody>
      </p:sp>
      <p:sp>
        <p:nvSpPr>
          <p:cNvPr id="254" name="TextBox 253">
            <a:extLst>
              <a:ext uri="{FF2B5EF4-FFF2-40B4-BE49-F238E27FC236}">
                <a16:creationId xmlns:a16="http://schemas.microsoft.com/office/drawing/2014/main" xmlns="" id="{058481F4-2B12-424A-85EA-555EAE5E4ACC}"/>
              </a:ext>
            </a:extLst>
          </p:cNvPr>
          <p:cNvSpPr txBox="1"/>
          <p:nvPr/>
        </p:nvSpPr>
        <p:spPr>
          <a:xfrm>
            <a:off x="8077509" y="2953194"/>
            <a:ext cx="1197780" cy="646331"/>
          </a:xfrm>
          <a:prstGeom prst="rect">
            <a:avLst/>
          </a:prstGeom>
          <a:noFill/>
        </p:spPr>
        <p:txBody>
          <a:bodyPr wrap="square" rtlCol="0">
            <a:spAutoFit/>
          </a:bodyPr>
          <a:lstStyle/>
          <a:p>
            <a:pPr algn="ctr"/>
            <a:r>
              <a:rPr lang="en-US" dirty="0"/>
              <a:t>Sign of Jonah?</a:t>
            </a:r>
          </a:p>
        </p:txBody>
      </p:sp>
      <p:sp>
        <p:nvSpPr>
          <p:cNvPr id="17" name="Oval 16">
            <a:extLst>
              <a:ext uri="{FF2B5EF4-FFF2-40B4-BE49-F238E27FC236}">
                <a16:creationId xmlns:a16="http://schemas.microsoft.com/office/drawing/2014/main" xmlns="" id="{85516DB6-375D-4681-8C1E-54FBC3168BCB}"/>
              </a:ext>
            </a:extLst>
          </p:cNvPr>
          <p:cNvSpPr/>
          <p:nvPr/>
        </p:nvSpPr>
        <p:spPr>
          <a:xfrm>
            <a:off x="8584762" y="2897116"/>
            <a:ext cx="122871" cy="11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xmlns="" id="{2F1E7887-4C20-4971-A223-757BE6DCCC1C}"/>
              </a:ext>
            </a:extLst>
          </p:cNvPr>
          <p:cNvSpPr/>
          <p:nvPr/>
        </p:nvSpPr>
        <p:spPr>
          <a:xfrm>
            <a:off x="7685116" y="2912106"/>
            <a:ext cx="122871" cy="11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a:extLst>
              <a:ext uri="{FF2B5EF4-FFF2-40B4-BE49-F238E27FC236}">
                <a16:creationId xmlns:a16="http://schemas.microsoft.com/office/drawing/2014/main" xmlns="" id="{3F2EB3A8-EA19-4491-B8EC-8596BE7F05C4}"/>
              </a:ext>
            </a:extLst>
          </p:cNvPr>
          <p:cNvSpPr txBox="1"/>
          <p:nvPr/>
        </p:nvSpPr>
        <p:spPr>
          <a:xfrm>
            <a:off x="11182795" y="2935664"/>
            <a:ext cx="1197780" cy="646331"/>
          </a:xfrm>
          <a:prstGeom prst="rect">
            <a:avLst/>
          </a:prstGeom>
          <a:noFill/>
        </p:spPr>
        <p:txBody>
          <a:bodyPr wrap="square" rtlCol="0">
            <a:spAutoFit/>
          </a:bodyPr>
          <a:lstStyle/>
          <a:p>
            <a:pPr algn="ctr"/>
            <a:r>
              <a:rPr lang="en-US" dirty="0"/>
              <a:t>Sign of Jonah?</a:t>
            </a:r>
          </a:p>
        </p:txBody>
      </p:sp>
      <p:sp>
        <p:nvSpPr>
          <p:cNvPr id="258" name="Oval 257">
            <a:extLst>
              <a:ext uri="{FF2B5EF4-FFF2-40B4-BE49-F238E27FC236}">
                <a16:creationId xmlns:a16="http://schemas.microsoft.com/office/drawing/2014/main" xmlns="" id="{CA0EC3D3-3623-4B94-82B2-18383774899E}"/>
              </a:ext>
            </a:extLst>
          </p:cNvPr>
          <p:cNvSpPr/>
          <p:nvPr/>
        </p:nvSpPr>
        <p:spPr>
          <a:xfrm>
            <a:off x="11702657" y="2872775"/>
            <a:ext cx="122871" cy="11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xmlns="" id="{53408E5E-7116-481E-96D9-3E3FC4D6E9CD}"/>
              </a:ext>
            </a:extLst>
          </p:cNvPr>
          <p:cNvSpPr txBox="1"/>
          <p:nvPr/>
        </p:nvSpPr>
        <p:spPr>
          <a:xfrm>
            <a:off x="9574233" y="2736502"/>
            <a:ext cx="1197780" cy="369332"/>
          </a:xfrm>
          <a:prstGeom prst="rect">
            <a:avLst/>
          </a:prstGeom>
          <a:noFill/>
        </p:spPr>
        <p:txBody>
          <a:bodyPr wrap="square" rtlCol="0">
            <a:spAutoFit/>
          </a:bodyPr>
          <a:lstStyle/>
          <a:p>
            <a:pPr algn="ctr"/>
            <a:r>
              <a:rPr lang="en-US" dirty="0"/>
              <a:t>7 Years</a:t>
            </a:r>
          </a:p>
        </p:txBody>
      </p:sp>
      <p:sp>
        <p:nvSpPr>
          <p:cNvPr id="261" name="Oval 260">
            <a:extLst>
              <a:ext uri="{FF2B5EF4-FFF2-40B4-BE49-F238E27FC236}">
                <a16:creationId xmlns:a16="http://schemas.microsoft.com/office/drawing/2014/main" xmlns="" id="{AAB9C9D4-F501-4531-92CF-48C5063DD37B}"/>
              </a:ext>
            </a:extLst>
          </p:cNvPr>
          <p:cNvSpPr/>
          <p:nvPr/>
        </p:nvSpPr>
        <p:spPr>
          <a:xfrm>
            <a:off x="8566768" y="6032895"/>
            <a:ext cx="122871" cy="11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a:extLst>
              <a:ext uri="{FF2B5EF4-FFF2-40B4-BE49-F238E27FC236}">
                <a16:creationId xmlns:a16="http://schemas.microsoft.com/office/drawing/2014/main" xmlns="" id="{973322AF-8F88-4E1D-A5A6-7DA4213C6A5F}"/>
              </a:ext>
            </a:extLst>
          </p:cNvPr>
          <p:cNvSpPr txBox="1"/>
          <p:nvPr/>
        </p:nvSpPr>
        <p:spPr>
          <a:xfrm>
            <a:off x="8000210" y="6136902"/>
            <a:ext cx="1197780" cy="646331"/>
          </a:xfrm>
          <a:prstGeom prst="rect">
            <a:avLst/>
          </a:prstGeom>
          <a:noFill/>
        </p:spPr>
        <p:txBody>
          <a:bodyPr wrap="square" rtlCol="0">
            <a:spAutoFit/>
          </a:bodyPr>
          <a:lstStyle/>
          <a:p>
            <a:pPr algn="ctr"/>
            <a:r>
              <a:rPr lang="en-US" dirty="0"/>
              <a:t>Sign of  Woman</a:t>
            </a:r>
          </a:p>
        </p:txBody>
      </p:sp>
      <p:cxnSp>
        <p:nvCxnSpPr>
          <p:cNvPr id="265" name="Straight Arrow Connector 264">
            <a:extLst>
              <a:ext uri="{FF2B5EF4-FFF2-40B4-BE49-F238E27FC236}">
                <a16:creationId xmlns:a16="http://schemas.microsoft.com/office/drawing/2014/main" xmlns="" id="{B49F1870-BC06-45D9-AB3C-139F0F6CF1B4}"/>
              </a:ext>
            </a:extLst>
          </p:cNvPr>
          <p:cNvCxnSpPr>
            <a:cxnSpLocks/>
          </p:cNvCxnSpPr>
          <p:nvPr/>
        </p:nvCxnSpPr>
        <p:spPr>
          <a:xfrm flipV="1">
            <a:off x="8689639" y="2943586"/>
            <a:ext cx="3023417" cy="14998"/>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6" name="Straight Arrow Connector 265">
            <a:extLst>
              <a:ext uri="{FF2B5EF4-FFF2-40B4-BE49-F238E27FC236}">
                <a16:creationId xmlns:a16="http://schemas.microsoft.com/office/drawing/2014/main" xmlns="" id="{B2E33B39-F1C5-4D86-89BA-F29B6D6000A6}"/>
              </a:ext>
            </a:extLst>
          </p:cNvPr>
          <p:cNvCxnSpPr>
            <a:cxnSpLocks/>
          </p:cNvCxnSpPr>
          <p:nvPr/>
        </p:nvCxnSpPr>
        <p:spPr>
          <a:xfrm>
            <a:off x="831677" y="4971090"/>
            <a:ext cx="9487137" cy="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7" name="TextBox 266">
            <a:extLst>
              <a:ext uri="{FF2B5EF4-FFF2-40B4-BE49-F238E27FC236}">
                <a16:creationId xmlns:a16="http://schemas.microsoft.com/office/drawing/2014/main" xmlns="" id="{AC72E945-957B-4EA2-9AD4-5DAD99D2DE8B}"/>
              </a:ext>
            </a:extLst>
          </p:cNvPr>
          <p:cNvSpPr txBox="1"/>
          <p:nvPr/>
        </p:nvSpPr>
        <p:spPr>
          <a:xfrm>
            <a:off x="499013" y="4949565"/>
            <a:ext cx="1442656" cy="646331"/>
          </a:xfrm>
          <a:prstGeom prst="rect">
            <a:avLst/>
          </a:prstGeom>
          <a:noFill/>
        </p:spPr>
        <p:txBody>
          <a:bodyPr wrap="square" rtlCol="0">
            <a:spAutoFit/>
          </a:bodyPr>
          <a:lstStyle/>
          <a:p>
            <a:pPr algn="ctr"/>
            <a:r>
              <a:rPr lang="en-US" dirty="0"/>
              <a:t>7</a:t>
            </a:r>
            <a:r>
              <a:rPr lang="en-US" baseline="30000" dirty="0"/>
              <a:t>th</a:t>
            </a:r>
            <a:r>
              <a:rPr lang="en-US" dirty="0"/>
              <a:t> Seal</a:t>
            </a:r>
            <a:br>
              <a:rPr lang="en-US" dirty="0"/>
            </a:br>
            <a:r>
              <a:rPr lang="en-US" dirty="0"/>
              <a:t>Opens</a:t>
            </a:r>
          </a:p>
        </p:txBody>
      </p:sp>
      <p:sp>
        <p:nvSpPr>
          <p:cNvPr id="268" name="TextBox 267">
            <a:extLst>
              <a:ext uri="{FF2B5EF4-FFF2-40B4-BE49-F238E27FC236}">
                <a16:creationId xmlns:a16="http://schemas.microsoft.com/office/drawing/2014/main" xmlns="" id="{6AA50ED3-7109-4BD8-A237-802C43EA9265}"/>
              </a:ext>
            </a:extLst>
          </p:cNvPr>
          <p:cNvSpPr txBox="1"/>
          <p:nvPr/>
        </p:nvSpPr>
        <p:spPr>
          <a:xfrm>
            <a:off x="1857075" y="4574961"/>
            <a:ext cx="8477850" cy="369332"/>
          </a:xfrm>
          <a:prstGeom prst="rect">
            <a:avLst/>
          </a:prstGeom>
          <a:noFill/>
        </p:spPr>
        <p:txBody>
          <a:bodyPr wrap="square" rtlCol="0">
            <a:spAutoFit/>
          </a:bodyPr>
          <a:lstStyle/>
          <a:p>
            <a:r>
              <a:rPr lang="en-US" dirty="0"/>
              <a:t>About half hour of silence in the Heavens before Tribulations (About 20.8 Years)</a:t>
            </a:r>
          </a:p>
        </p:txBody>
      </p:sp>
      <p:cxnSp>
        <p:nvCxnSpPr>
          <p:cNvPr id="269" name="Straight Arrow Connector 268">
            <a:extLst>
              <a:ext uri="{FF2B5EF4-FFF2-40B4-BE49-F238E27FC236}">
                <a16:creationId xmlns:a16="http://schemas.microsoft.com/office/drawing/2014/main" xmlns="" id="{C9730314-AE05-4539-BA59-CC8BDA58A795}"/>
              </a:ext>
            </a:extLst>
          </p:cNvPr>
          <p:cNvCxnSpPr>
            <a:cxnSpLocks/>
            <a:endCxn id="271" idx="2"/>
          </p:cNvCxnSpPr>
          <p:nvPr/>
        </p:nvCxnSpPr>
        <p:spPr>
          <a:xfrm>
            <a:off x="8673234" y="6112166"/>
            <a:ext cx="1668705" cy="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0" name="TextBox 269">
            <a:extLst>
              <a:ext uri="{FF2B5EF4-FFF2-40B4-BE49-F238E27FC236}">
                <a16:creationId xmlns:a16="http://schemas.microsoft.com/office/drawing/2014/main" xmlns="" id="{61CD17D4-F407-484C-9EE1-4D887C8E8424}"/>
              </a:ext>
            </a:extLst>
          </p:cNvPr>
          <p:cNvSpPr txBox="1"/>
          <p:nvPr/>
        </p:nvSpPr>
        <p:spPr>
          <a:xfrm>
            <a:off x="8000210" y="5069118"/>
            <a:ext cx="2885983" cy="923330"/>
          </a:xfrm>
          <a:prstGeom prst="rect">
            <a:avLst/>
          </a:prstGeom>
          <a:noFill/>
        </p:spPr>
        <p:txBody>
          <a:bodyPr wrap="square" rtlCol="0">
            <a:spAutoFit/>
          </a:bodyPr>
          <a:lstStyle/>
          <a:p>
            <a:r>
              <a:rPr lang="en-US" dirty="0"/>
              <a:t>Woman (Church) Protected for 1260 days (3.5 years)—March 5, 2021</a:t>
            </a:r>
          </a:p>
        </p:txBody>
      </p:sp>
      <p:sp>
        <p:nvSpPr>
          <p:cNvPr id="271" name="Oval 270">
            <a:extLst>
              <a:ext uri="{FF2B5EF4-FFF2-40B4-BE49-F238E27FC236}">
                <a16:creationId xmlns:a16="http://schemas.microsoft.com/office/drawing/2014/main" xmlns="" id="{D36C4F8E-86DF-44DA-B958-8940914E84BE}"/>
              </a:ext>
            </a:extLst>
          </p:cNvPr>
          <p:cNvSpPr/>
          <p:nvPr/>
        </p:nvSpPr>
        <p:spPr>
          <a:xfrm>
            <a:off x="10341939" y="6055838"/>
            <a:ext cx="122871" cy="11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2" name="Straight Arrow Connector 271">
            <a:extLst>
              <a:ext uri="{FF2B5EF4-FFF2-40B4-BE49-F238E27FC236}">
                <a16:creationId xmlns:a16="http://schemas.microsoft.com/office/drawing/2014/main" xmlns="" id="{21F252AE-76F3-4E67-BD91-9189E6EEA95C}"/>
              </a:ext>
            </a:extLst>
          </p:cNvPr>
          <p:cNvCxnSpPr>
            <a:cxnSpLocks/>
          </p:cNvCxnSpPr>
          <p:nvPr/>
        </p:nvCxnSpPr>
        <p:spPr>
          <a:xfrm>
            <a:off x="8677807" y="3749483"/>
            <a:ext cx="1582309" cy="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5" name="Straight Arrow Connector 274">
            <a:extLst>
              <a:ext uri="{FF2B5EF4-FFF2-40B4-BE49-F238E27FC236}">
                <a16:creationId xmlns:a16="http://schemas.microsoft.com/office/drawing/2014/main" xmlns="" id="{2F885516-905E-4E97-AD51-812012E19783}"/>
              </a:ext>
            </a:extLst>
          </p:cNvPr>
          <p:cNvCxnSpPr>
            <a:cxnSpLocks/>
          </p:cNvCxnSpPr>
          <p:nvPr/>
        </p:nvCxnSpPr>
        <p:spPr>
          <a:xfrm>
            <a:off x="10229856" y="3755432"/>
            <a:ext cx="1586630" cy="0"/>
          </a:xfrm>
          <a:prstGeom prst="straightConnector1">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9" name="TextBox 278">
            <a:extLst>
              <a:ext uri="{FF2B5EF4-FFF2-40B4-BE49-F238E27FC236}">
                <a16:creationId xmlns:a16="http://schemas.microsoft.com/office/drawing/2014/main" xmlns="" id="{B01FCF47-F01C-4A8E-8C01-04AA8392B968}"/>
              </a:ext>
            </a:extLst>
          </p:cNvPr>
          <p:cNvSpPr txBox="1"/>
          <p:nvPr/>
        </p:nvSpPr>
        <p:spPr>
          <a:xfrm>
            <a:off x="8979140" y="3401340"/>
            <a:ext cx="1197780" cy="369332"/>
          </a:xfrm>
          <a:prstGeom prst="rect">
            <a:avLst/>
          </a:prstGeom>
          <a:noFill/>
        </p:spPr>
        <p:txBody>
          <a:bodyPr wrap="square" rtlCol="0">
            <a:spAutoFit/>
          </a:bodyPr>
          <a:lstStyle/>
          <a:p>
            <a:pPr algn="ctr"/>
            <a:r>
              <a:rPr lang="en-US" dirty="0"/>
              <a:t>3.5 Years</a:t>
            </a:r>
          </a:p>
        </p:txBody>
      </p:sp>
      <p:sp>
        <p:nvSpPr>
          <p:cNvPr id="280" name="TextBox 279">
            <a:extLst>
              <a:ext uri="{FF2B5EF4-FFF2-40B4-BE49-F238E27FC236}">
                <a16:creationId xmlns:a16="http://schemas.microsoft.com/office/drawing/2014/main" xmlns="" id="{DA2055A9-5CE1-42B0-8B25-9138E19B0A28}"/>
              </a:ext>
            </a:extLst>
          </p:cNvPr>
          <p:cNvSpPr txBox="1"/>
          <p:nvPr/>
        </p:nvSpPr>
        <p:spPr>
          <a:xfrm>
            <a:off x="10303516" y="3414859"/>
            <a:ext cx="1197780" cy="369332"/>
          </a:xfrm>
          <a:prstGeom prst="rect">
            <a:avLst/>
          </a:prstGeom>
          <a:noFill/>
        </p:spPr>
        <p:txBody>
          <a:bodyPr wrap="square" rtlCol="0">
            <a:spAutoFit/>
          </a:bodyPr>
          <a:lstStyle/>
          <a:p>
            <a:pPr algn="ctr"/>
            <a:r>
              <a:rPr lang="en-US" dirty="0"/>
              <a:t>3.5 Years</a:t>
            </a:r>
          </a:p>
        </p:txBody>
      </p:sp>
      <p:sp>
        <p:nvSpPr>
          <p:cNvPr id="281" name="TextBox 280">
            <a:extLst>
              <a:ext uri="{FF2B5EF4-FFF2-40B4-BE49-F238E27FC236}">
                <a16:creationId xmlns:a16="http://schemas.microsoft.com/office/drawing/2014/main" xmlns="" id="{212AFF2F-E2FD-4EE2-9A21-08F98A1C8D8C}"/>
              </a:ext>
            </a:extLst>
          </p:cNvPr>
          <p:cNvSpPr txBox="1"/>
          <p:nvPr/>
        </p:nvSpPr>
        <p:spPr>
          <a:xfrm>
            <a:off x="8866223" y="3869040"/>
            <a:ext cx="1442651" cy="646331"/>
          </a:xfrm>
          <a:prstGeom prst="rect">
            <a:avLst/>
          </a:prstGeom>
          <a:noFill/>
        </p:spPr>
        <p:txBody>
          <a:bodyPr wrap="square" rtlCol="0">
            <a:spAutoFit/>
          </a:bodyPr>
          <a:lstStyle/>
          <a:p>
            <a:pPr algn="ctr"/>
            <a:r>
              <a:rPr lang="en-US" dirty="0"/>
              <a:t>Beginning of Sorrows</a:t>
            </a:r>
          </a:p>
        </p:txBody>
      </p:sp>
      <p:sp>
        <p:nvSpPr>
          <p:cNvPr id="283" name="TextBox 282">
            <a:extLst>
              <a:ext uri="{FF2B5EF4-FFF2-40B4-BE49-F238E27FC236}">
                <a16:creationId xmlns:a16="http://schemas.microsoft.com/office/drawing/2014/main" xmlns="" id="{08434521-BFB9-4908-9F6B-02F036A95CCA}"/>
              </a:ext>
            </a:extLst>
          </p:cNvPr>
          <p:cNvSpPr txBox="1"/>
          <p:nvPr/>
        </p:nvSpPr>
        <p:spPr>
          <a:xfrm>
            <a:off x="10400144" y="3726846"/>
            <a:ext cx="1442651" cy="369332"/>
          </a:xfrm>
          <a:prstGeom prst="rect">
            <a:avLst/>
          </a:prstGeom>
          <a:noFill/>
        </p:spPr>
        <p:txBody>
          <a:bodyPr wrap="square" rtlCol="0">
            <a:spAutoFit/>
          </a:bodyPr>
          <a:lstStyle/>
          <a:p>
            <a:pPr algn="ctr"/>
            <a:r>
              <a:rPr lang="en-US" dirty="0"/>
              <a:t>Tribulations</a:t>
            </a:r>
          </a:p>
        </p:txBody>
      </p:sp>
      <p:cxnSp>
        <p:nvCxnSpPr>
          <p:cNvPr id="464" name="Straight Connector 463">
            <a:extLst>
              <a:ext uri="{FF2B5EF4-FFF2-40B4-BE49-F238E27FC236}">
                <a16:creationId xmlns:a16="http://schemas.microsoft.com/office/drawing/2014/main" xmlns="" id="{FC514690-7EC2-4F3A-957F-DB34EFB1FC71}"/>
              </a:ext>
            </a:extLst>
          </p:cNvPr>
          <p:cNvCxnSpPr/>
          <p:nvPr/>
        </p:nvCxnSpPr>
        <p:spPr>
          <a:xfrm>
            <a:off x="820875" y="4481385"/>
            <a:ext cx="11334083"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515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074" y="1996439"/>
            <a:ext cx="10137006" cy="4677075"/>
          </a:xfrm>
        </p:spPr>
        <p:txBody>
          <a:bodyPr>
            <a:normAutofit/>
          </a:bodyPr>
          <a:lstStyle/>
          <a:p>
            <a:pPr lvl="2"/>
            <a:r>
              <a:rPr lang="en-US" sz="2800" dirty="0">
                <a:solidFill>
                  <a:schemeClr val="tx1">
                    <a:lumMod val="65000"/>
                    <a:lumOff val="35000"/>
                  </a:schemeClr>
                </a:solidFill>
              </a:rPr>
              <a:t>“There are those who associate high calling in the church with the guaranteed rights to the blessing of heaven. But I wish to declare, without reservation, that the ultimate judgment of every man will be on the simplest of terms. And most certainly on what each has done to bless other people in a quiet, unassuming way.” </a:t>
            </a:r>
            <a:r>
              <a:rPr lang="en-US" sz="2400" dirty="0">
                <a:solidFill>
                  <a:schemeClr val="tx1">
                    <a:lumMod val="65000"/>
                    <a:lumOff val="35000"/>
                  </a:schemeClr>
                </a:solidFill>
              </a:rPr>
              <a:t>Robert L. Simpson</a:t>
            </a:r>
            <a:endParaRPr lang="en-US" sz="2200" dirty="0">
              <a:solidFill>
                <a:schemeClr val="tx1">
                  <a:lumMod val="65000"/>
                  <a:lumOff val="35000"/>
                </a:schemeClr>
              </a:solidFill>
            </a:endParaRPr>
          </a:p>
        </p:txBody>
      </p:sp>
      <p:sp>
        <p:nvSpPr>
          <p:cNvPr id="2" name="Title 1"/>
          <p:cNvSpPr>
            <a:spLocks noGrp="1"/>
          </p:cNvSpPr>
          <p:nvPr>
            <p:ph type="title"/>
          </p:nvPr>
        </p:nvSpPr>
        <p:spPr>
          <a:xfrm>
            <a:off x="822158" y="172619"/>
            <a:ext cx="10515600" cy="1230879"/>
          </a:xfrm>
        </p:spPr>
        <p:txBody>
          <a:bodyPr/>
          <a:lstStyle/>
          <a:p>
            <a:r>
              <a:rPr lang="en-US" sz="4000" dirty="0"/>
              <a:t>Practice Ministering</a:t>
            </a:r>
          </a:p>
        </p:txBody>
      </p:sp>
    </p:spTree>
    <p:extLst>
      <p:ext uri="{BB962C8B-B14F-4D97-AF65-F5344CB8AC3E}">
        <p14:creationId xmlns:p14="http://schemas.microsoft.com/office/powerpoint/2010/main" val="210362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155679" cy="5045300"/>
          </a:xfrm>
        </p:spPr>
        <p:txBody>
          <a:bodyPr>
            <a:normAutofit/>
          </a:bodyPr>
          <a:lstStyle/>
          <a:p>
            <a:pPr fontAlgn="base"/>
            <a:r>
              <a:rPr lang="en-US" dirty="0">
                <a:solidFill>
                  <a:schemeClr val="tx1"/>
                </a:solidFill>
              </a:rPr>
              <a:t>“The whole body, however, of the church at Jerusalem, </a:t>
            </a:r>
            <a:r>
              <a:rPr lang="en-US" u="sng" dirty="0">
                <a:solidFill>
                  <a:schemeClr val="tx1"/>
                </a:solidFill>
              </a:rPr>
              <a:t>having been commanded by a divine revelation, given to men of approved piety </a:t>
            </a:r>
            <a:r>
              <a:rPr lang="en-US" dirty="0">
                <a:solidFill>
                  <a:schemeClr val="tx1"/>
                </a:solidFill>
              </a:rPr>
              <a:t>there before the war, </a:t>
            </a:r>
            <a:r>
              <a:rPr lang="en-US" b="1" dirty="0">
                <a:solidFill>
                  <a:schemeClr val="tx1"/>
                </a:solidFill>
              </a:rPr>
              <a:t>removed from the city</a:t>
            </a:r>
            <a:r>
              <a:rPr lang="en-US" dirty="0">
                <a:solidFill>
                  <a:schemeClr val="tx1"/>
                </a:solidFill>
              </a:rPr>
              <a:t>.” </a:t>
            </a:r>
            <a:r>
              <a:rPr lang="en-US" sz="2000" dirty="0">
                <a:solidFill>
                  <a:schemeClr val="tx1"/>
                </a:solidFill>
              </a:rPr>
              <a:t>Eusebius</a:t>
            </a:r>
            <a:endParaRPr lang="en-US" dirty="0">
              <a:solidFill>
                <a:schemeClr val="tx1"/>
              </a:solidFill>
            </a:endParaRPr>
          </a:p>
          <a:p>
            <a:pPr fontAlgn="base"/>
            <a:r>
              <a:rPr lang="en-US" dirty="0">
                <a:solidFill>
                  <a:schemeClr val="tx1"/>
                </a:solidFill>
              </a:rPr>
              <a:t>“It is very remarkable that </a:t>
            </a:r>
            <a:r>
              <a:rPr lang="en-US" b="1" dirty="0">
                <a:solidFill>
                  <a:schemeClr val="tx1"/>
                </a:solidFill>
              </a:rPr>
              <a:t>not a single Christian perished </a:t>
            </a:r>
            <a:r>
              <a:rPr lang="en-US" dirty="0">
                <a:solidFill>
                  <a:schemeClr val="tx1"/>
                </a:solidFill>
              </a:rPr>
              <a:t>in the destruction of Jerusalem, …” </a:t>
            </a:r>
            <a:r>
              <a:rPr lang="en-US" sz="2000" dirty="0">
                <a:solidFill>
                  <a:schemeClr val="tx1"/>
                </a:solidFill>
              </a:rPr>
              <a:t>Epiphanes</a:t>
            </a:r>
            <a:br>
              <a:rPr lang="en-US" sz="2000" dirty="0">
                <a:solidFill>
                  <a:schemeClr val="tx1"/>
                </a:solidFill>
              </a:rPr>
            </a:br>
            <a:endParaRPr lang="en-US" dirty="0">
              <a:solidFill>
                <a:schemeClr val="tx1"/>
              </a:solidFill>
            </a:endParaRPr>
          </a:p>
          <a:p>
            <a:pPr fontAlgn="base"/>
            <a:r>
              <a:rPr lang="en-US" dirty="0">
                <a:solidFill>
                  <a:srgbClr val="00B050"/>
                </a:solidFill>
              </a:rPr>
              <a:t>Our leaders will again instruct us to flee our homes, will we?</a:t>
            </a:r>
          </a:p>
          <a:p>
            <a:pPr lvl="2"/>
            <a:endParaRPr lang="en-US" dirty="0"/>
          </a:p>
          <a:p>
            <a:pPr lvl="2"/>
            <a:endParaRPr lang="en-US" dirty="0"/>
          </a:p>
          <a:p>
            <a:pPr marL="411480" lvl="1" indent="0">
              <a:buNone/>
            </a:pPr>
            <a:endParaRPr lang="en-US" dirty="0"/>
          </a:p>
        </p:txBody>
      </p:sp>
      <p:sp>
        <p:nvSpPr>
          <p:cNvPr id="2" name="Title 1"/>
          <p:cNvSpPr>
            <a:spLocks noGrp="1"/>
          </p:cNvSpPr>
          <p:nvPr>
            <p:ph type="title"/>
          </p:nvPr>
        </p:nvSpPr>
        <p:spPr/>
        <p:txBody>
          <a:bodyPr/>
          <a:lstStyle/>
          <a:p>
            <a:r>
              <a:rPr lang="en-US" sz="4000" dirty="0"/>
              <a:t>Christians Heeded the Warning</a:t>
            </a:r>
          </a:p>
        </p:txBody>
      </p:sp>
    </p:spTree>
    <p:extLst>
      <p:ext uri="{BB962C8B-B14F-4D97-AF65-F5344CB8AC3E}">
        <p14:creationId xmlns:p14="http://schemas.microsoft.com/office/powerpoint/2010/main" val="41967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96669"/>
            <a:ext cx="11436096" cy="1054250"/>
          </a:xfrm>
        </p:spPr>
        <p:txBody>
          <a:bodyPr/>
          <a:lstStyle/>
          <a:p>
            <a:r>
              <a:rPr lang="en-US" sz="4000" dirty="0"/>
              <a:t>Matthew Generations Timeline</a:t>
            </a:r>
          </a:p>
        </p:txBody>
      </p:sp>
      <p:cxnSp>
        <p:nvCxnSpPr>
          <p:cNvPr id="8" name="Straight Connector 7"/>
          <p:cNvCxnSpPr/>
          <p:nvPr/>
        </p:nvCxnSpPr>
        <p:spPr>
          <a:xfrm flipV="1">
            <a:off x="2585371" y="2343552"/>
            <a:ext cx="7685875" cy="15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85377"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7627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766754"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5724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133468"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50115"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07313" y="2273856"/>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0602"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3472" y="22809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8723"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14446" y="22749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780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79949" y="2162534"/>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95431" y="227623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164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64510"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5499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2884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478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505069"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3835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231228"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264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122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9555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77705"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93187"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86940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962265"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5275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326598"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145626"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02824"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3611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328983"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24234"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509957"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9331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75460"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0942"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96953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062402"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15289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26735"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45763"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2961" y="2273699"/>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36250"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29120" y="2280842"/>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24371"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10094" y="22748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9344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75597" y="2162377"/>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91079" y="227608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6491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157776"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2482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5221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341137"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8335"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43162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524494"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61974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705468"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88882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070971"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798645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816266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255532"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834602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619865"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38893"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896091"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52938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622250"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717501"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8803224"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98657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9168727" y="2160945"/>
            <a:ext cx="0" cy="3747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908420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26518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9358051"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944854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9722384"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541412"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9998610" y="2272267"/>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9631899"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9724769" y="2279410"/>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820020"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9905743" y="227337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1008909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0271246" y="2160945"/>
            <a:ext cx="0" cy="40506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0186728" y="2274648"/>
            <a:ext cx="0" cy="12828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2277665" y="1863825"/>
            <a:ext cx="940802" cy="338554"/>
          </a:xfrm>
          <a:prstGeom prst="rect">
            <a:avLst/>
          </a:prstGeom>
          <a:noFill/>
        </p:spPr>
        <p:txBody>
          <a:bodyPr wrap="square" rtlCol="0">
            <a:spAutoFit/>
          </a:bodyPr>
          <a:lstStyle/>
          <a:p>
            <a:r>
              <a:rPr lang="en-US" sz="1600" dirty="0"/>
              <a:t>4000 BC</a:t>
            </a:r>
          </a:p>
        </p:txBody>
      </p:sp>
      <p:sp>
        <p:nvSpPr>
          <p:cNvPr id="161" name="TextBox 160"/>
          <p:cNvSpPr txBox="1"/>
          <p:nvPr/>
        </p:nvSpPr>
        <p:spPr>
          <a:xfrm>
            <a:off x="3368279" y="1861098"/>
            <a:ext cx="672411" cy="338554"/>
          </a:xfrm>
          <a:prstGeom prst="rect">
            <a:avLst/>
          </a:prstGeom>
          <a:noFill/>
        </p:spPr>
        <p:txBody>
          <a:bodyPr wrap="square" rtlCol="0">
            <a:spAutoFit/>
          </a:bodyPr>
          <a:lstStyle/>
          <a:p>
            <a:r>
              <a:rPr lang="en-US" sz="1600" dirty="0"/>
              <a:t>3000</a:t>
            </a:r>
          </a:p>
        </p:txBody>
      </p:sp>
      <p:sp>
        <p:nvSpPr>
          <p:cNvPr id="162" name="TextBox 161"/>
          <p:cNvSpPr txBox="1"/>
          <p:nvPr/>
        </p:nvSpPr>
        <p:spPr>
          <a:xfrm>
            <a:off x="4458893" y="1858371"/>
            <a:ext cx="672411" cy="338554"/>
          </a:xfrm>
          <a:prstGeom prst="rect">
            <a:avLst/>
          </a:prstGeom>
          <a:noFill/>
        </p:spPr>
        <p:txBody>
          <a:bodyPr wrap="square" rtlCol="0">
            <a:spAutoFit/>
          </a:bodyPr>
          <a:lstStyle/>
          <a:p>
            <a:r>
              <a:rPr lang="en-US" sz="1600" dirty="0"/>
              <a:t>2000</a:t>
            </a:r>
          </a:p>
        </p:txBody>
      </p:sp>
      <p:sp>
        <p:nvSpPr>
          <p:cNvPr id="163" name="TextBox 162"/>
          <p:cNvSpPr txBox="1"/>
          <p:nvPr/>
        </p:nvSpPr>
        <p:spPr>
          <a:xfrm>
            <a:off x="5574559" y="1861156"/>
            <a:ext cx="672411" cy="338554"/>
          </a:xfrm>
          <a:prstGeom prst="rect">
            <a:avLst/>
          </a:prstGeom>
          <a:noFill/>
        </p:spPr>
        <p:txBody>
          <a:bodyPr wrap="square" rtlCol="0">
            <a:spAutoFit/>
          </a:bodyPr>
          <a:lstStyle/>
          <a:p>
            <a:r>
              <a:rPr lang="en-US" sz="1600" dirty="0"/>
              <a:t>1000</a:t>
            </a:r>
          </a:p>
        </p:txBody>
      </p:sp>
      <p:sp>
        <p:nvSpPr>
          <p:cNvPr id="164" name="TextBox 163"/>
          <p:cNvSpPr txBox="1"/>
          <p:nvPr/>
        </p:nvSpPr>
        <p:spPr>
          <a:xfrm>
            <a:off x="6844904" y="1871953"/>
            <a:ext cx="672411" cy="338554"/>
          </a:xfrm>
          <a:prstGeom prst="rect">
            <a:avLst/>
          </a:prstGeom>
          <a:noFill/>
        </p:spPr>
        <p:txBody>
          <a:bodyPr wrap="square" rtlCol="0">
            <a:spAutoFit/>
          </a:bodyPr>
          <a:lstStyle/>
          <a:p>
            <a:r>
              <a:rPr lang="en-US" sz="1600" dirty="0"/>
              <a:t>0</a:t>
            </a:r>
          </a:p>
        </p:txBody>
      </p:sp>
      <p:sp>
        <p:nvSpPr>
          <p:cNvPr id="165" name="TextBox 164"/>
          <p:cNvSpPr txBox="1"/>
          <p:nvPr/>
        </p:nvSpPr>
        <p:spPr>
          <a:xfrm>
            <a:off x="7768313" y="1861156"/>
            <a:ext cx="992979" cy="338554"/>
          </a:xfrm>
          <a:prstGeom prst="rect">
            <a:avLst/>
          </a:prstGeom>
          <a:noFill/>
        </p:spPr>
        <p:txBody>
          <a:bodyPr wrap="square" rtlCol="0">
            <a:spAutoFit/>
          </a:bodyPr>
          <a:lstStyle/>
          <a:p>
            <a:r>
              <a:rPr lang="en-US" sz="1600" dirty="0"/>
              <a:t>1000 AD</a:t>
            </a:r>
          </a:p>
        </p:txBody>
      </p:sp>
      <p:sp>
        <p:nvSpPr>
          <p:cNvPr id="166" name="TextBox 165"/>
          <p:cNvSpPr txBox="1"/>
          <p:nvPr/>
        </p:nvSpPr>
        <p:spPr>
          <a:xfrm>
            <a:off x="8858927" y="1861156"/>
            <a:ext cx="672411" cy="338554"/>
          </a:xfrm>
          <a:prstGeom prst="rect">
            <a:avLst/>
          </a:prstGeom>
          <a:noFill/>
        </p:spPr>
        <p:txBody>
          <a:bodyPr wrap="square" rtlCol="0">
            <a:spAutoFit/>
          </a:bodyPr>
          <a:lstStyle/>
          <a:p>
            <a:r>
              <a:rPr lang="en-US" sz="1600" dirty="0"/>
              <a:t>2000</a:t>
            </a:r>
          </a:p>
        </p:txBody>
      </p:sp>
      <p:sp>
        <p:nvSpPr>
          <p:cNvPr id="167" name="TextBox 166"/>
          <p:cNvSpPr txBox="1"/>
          <p:nvPr/>
        </p:nvSpPr>
        <p:spPr>
          <a:xfrm>
            <a:off x="9962067" y="1861156"/>
            <a:ext cx="672411" cy="338554"/>
          </a:xfrm>
          <a:prstGeom prst="rect">
            <a:avLst/>
          </a:prstGeom>
          <a:noFill/>
        </p:spPr>
        <p:txBody>
          <a:bodyPr wrap="square" rtlCol="0">
            <a:spAutoFit/>
          </a:bodyPr>
          <a:lstStyle/>
          <a:p>
            <a:r>
              <a:rPr lang="en-US" sz="1600" dirty="0"/>
              <a:t>3000</a:t>
            </a:r>
          </a:p>
        </p:txBody>
      </p:sp>
      <p:sp>
        <p:nvSpPr>
          <p:cNvPr id="462" name="TextBox 461"/>
          <p:cNvSpPr txBox="1"/>
          <p:nvPr/>
        </p:nvSpPr>
        <p:spPr>
          <a:xfrm>
            <a:off x="1869789" y="2518239"/>
            <a:ext cx="1429574" cy="523220"/>
          </a:xfrm>
          <a:prstGeom prst="rect">
            <a:avLst/>
          </a:prstGeom>
          <a:noFill/>
        </p:spPr>
        <p:txBody>
          <a:bodyPr wrap="square" rtlCol="0">
            <a:spAutoFit/>
          </a:bodyPr>
          <a:lstStyle/>
          <a:p>
            <a:pPr algn="ctr"/>
            <a:r>
              <a:rPr lang="en-US" sz="1400" dirty="0"/>
              <a:t>Adam </a:t>
            </a:r>
            <a:br>
              <a:rPr lang="en-US" sz="1400" dirty="0"/>
            </a:br>
            <a:r>
              <a:rPr lang="en-US" sz="1400" dirty="0"/>
              <a:t>3761--2831</a:t>
            </a:r>
          </a:p>
        </p:txBody>
      </p:sp>
      <p:sp>
        <p:nvSpPr>
          <p:cNvPr id="463" name="TextBox 462"/>
          <p:cNvSpPr txBox="1"/>
          <p:nvPr/>
        </p:nvSpPr>
        <p:spPr>
          <a:xfrm>
            <a:off x="4111495" y="2926895"/>
            <a:ext cx="2144675" cy="954107"/>
          </a:xfrm>
          <a:prstGeom prst="rect">
            <a:avLst/>
          </a:prstGeom>
          <a:noFill/>
        </p:spPr>
        <p:txBody>
          <a:bodyPr wrap="square" rtlCol="0">
            <a:spAutoFit/>
          </a:bodyPr>
          <a:lstStyle/>
          <a:p>
            <a:pPr algn="ctr"/>
            <a:r>
              <a:rPr lang="en-US" sz="1400" dirty="0"/>
              <a:t>Abraham </a:t>
            </a:r>
            <a:br>
              <a:rPr lang="en-US" sz="1400" dirty="0"/>
            </a:br>
            <a:r>
              <a:rPr lang="en-US" sz="1400" dirty="0"/>
              <a:t>1813-1638</a:t>
            </a:r>
          </a:p>
          <a:p>
            <a:pPr algn="ctr"/>
            <a:r>
              <a:rPr lang="en-US" sz="1400" dirty="0">
                <a:solidFill>
                  <a:srgbClr val="00B0F0"/>
                </a:solidFill>
              </a:rPr>
              <a:t>Covenant 1743</a:t>
            </a:r>
          </a:p>
          <a:p>
            <a:pPr algn="ctr"/>
            <a:r>
              <a:rPr lang="en-US" sz="1400" dirty="0">
                <a:solidFill>
                  <a:srgbClr val="00B0F0"/>
                </a:solidFill>
              </a:rPr>
              <a:t>(2018 Yrs. after Creation)</a:t>
            </a:r>
          </a:p>
        </p:txBody>
      </p:sp>
      <p:sp>
        <p:nvSpPr>
          <p:cNvPr id="464" name="TextBox 463"/>
          <p:cNvSpPr txBox="1"/>
          <p:nvPr/>
        </p:nvSpPr>
        <p:spPr>
          <a:xfrm>
            <a:off x="6382947" y="6077465"/>
            <a:ext cx="1643066" cy="677108"/>
          </a:xfrm>
          <a:prstGeom prst="rect">
            <a:avLst/>
          </a:prstGeom>
          <a:noFill/>
        </p:spPr>
        <p:txBody>
          <a:bodyPr wrap="square" rtlCol="0">
            <a:spAutoFit/>
          </a:bodyPr>
          <a:lstStyle/>
          <a:p>
            <a:pPr algn="ctr"/>
            <a:r>
              <a:rPr lang="en-US" sz="2400" dirty="0">
                <a:solidFill>
                  <a:schemeClr val="accent1"/>
                </a:solidFill>
              </a:rPr>
              <a:t>Christ</a:t>
            </a:r>
            <a:r>
              <a:rPr lang="en-US" sz="1400" dirty="0"/>
              <a:t>  </a:t>
            </a:r>
            <a:br>
              <a:rPr lang="en-US" sz="1400" dirty="0"/>
            </a:br>
            <a:r>
              <a:rPr lang="en-US" sz="1400" dirty="0"/>
              <a:t>4-1 BC—30-33 AD</a:t>
            </a:r>
          </a:p>
        </p:txBody>
      </p:sp>
      <p:sp>
        <p:nvSpPr>
          <p:cNvPr id="465" name="TextBox 464"/>
          <p:cNvSpPr txBox="1"/>
          <p:nvPr/>
        </p:nvSpPr>
        <p:spPr>
          <a:xfrm>
            <a:off x="8078320" y="4311787"/>
            <a:ext cx="1429574" cy="738664"/>
          </a:xfrm>
          <a:prstGeom prst="rect">
            <a:avLst/>
          </a:prstGeom>
          <a:noFill/>
        </p:spPr>
        <p:txBody>
          <a:bodyPr wrap="square" rtlCol="0">
            <a:spAutoFit/>
          </a:bodyPr>
          <a:lstStyle/>
          <a:p>
            <a:pPr algn="ctr"/>
            <a:r>
              <a:rPr lang="en-US" sz="1400" dirty="0"/>
              <a:t>Founders of America*</a:t>
            </a:r>
          </a:p>
          <a:p>
            <a:pPr algn="ctr"/>
            <a:r>
              <a:rPr lang="en-US" sz="1400" dirty="0"/>
              <a:t>1776</a:t>
            </a:r>
          </a:p>
        </p:txBody>
      </p:sp>
      <p:sp>
        <p:nvSpPr>
          <p:cNvPr id="468" name="TextBox 467"/>
          <p:cNvSpPr txBox="1"/>
          <p:nvPr/>
        </p:nvSpPr>
        <p:spPr>
          <a:xfrm>
            <a:off x="2857243" y="3346742"/>
            <a:ext cx="1429574" cy="523220"/>
          </a:xfrm>
          <a:prstGeom prst="rect">
            <a:avLst/>
          </a:prstGeom>
          <a:noFill/>
        </p:spPr>
        <p:txBody>
          <a:bodyPr wrap="square" rtlCol="0">
            <a:spAutoFit/>
          </a:bodyPr>
          <a:lstStyle/>
          <a:p>
            <a:pPr algn="ctr"/>
            <a:r>
              <a:rPr lang="en-US" sz="1400" dirty="0"/>
              <a:t>Enoch </a:t>
            </a:r>
            <a:br>
              <a:rPr lang="en-US" sz="1400" dirty="0"/>
            </a:br>
            <a:r>
              <a:rPr lang="en-US" sz="1400" dirty="0"/>
              <a:t>3138—(2773)</a:t>
            </a:r>
          </a:p>
        </p:txBody>
      </p:sp>
      <p:sp>
        <p:nvSpPr>
          <p:cNvPr id="469" name="TextBox 468"/>
          <p:cNvSpPr txBox="1"/>
          <p:nvPr/>
        </p:nvSpPr>
        <p:spPr>
          <a:xfrm>
            <a:off x="2720327" y="2983379"/>
            <a:ext cx="769329" cy="307777"/>
          </a:xfrm>
          <a:prstGeom prst="rect">
            <a:avLst/>
          </a:prstGeom>
          <a:noFill/>
        </p:spPr>
        <p:txBody>
          <a:bodyPr wrap="square" rtlCol="0">
            <a:spAutoFit/>
          </a:bodyPr>
          <a:lstStyle/>
          <a:p>
            <a:pPr algn="ctr"/>
            <a:r>
              <a:rPr lang="en-US" sz="1400" dirty="0">
                <a:solidFill>
                  <a:srgbClr val="FF0000"/>
                </a:solidFill>
              </a:rPr>
              <a:t>7 gen.</a:t>
            </a:r>
          </a:p>
        </p:txBody>
      </p:sp>
      <p:sp>
        <p:nvSpPr>
          <p:cNvPr id="470" name="TextBox 469"/>
          <p:cNvSpPr txBox="1"/>
          <p:nvPr/>
        </p:nvSpPr>
        <p:spPr>
          <a:xfrm>
            <a:off x="5236113" y="4235918"/>
            <a:ext cx="1429574" cy="523220"/>
          </a:xfrm>
          <a:prstGeom prst="rect">
            <a:avLst/>
          </a:prstGeom>
          <a:noFill/>
        </p:spPr>
        <p:txBody>
          <a:bodyPr wrap="square" rtlCol="0">
            <a:spAutoFit/>
          </a:bodyPr>
          <a:lstStyle/>
          <a:p>
            <a:pPr algn="ctr"/>
            <a:r>
              <a:rPr lang="en-US" sz="1400" dirty="0"/>
              <a:t>David </a:t>
            </a:r>
            <a:br>
              <a:rPr lang="en-US" sz="1400" dirty="0"/>
            </a:br>
            <a:r>
              <a:rPr lang="en-US" sz="1400" dirty="0"/>
              <a:t>1010-970</a:t>
            </a:r>
          </a:p>
        </p:txBody>
      </p:sp>
      <p:sp>
        <p:nvSpPr>
          <p:cNvPr id="127" name="TextBox 126"/>
          <p:cNvSpPr txBox="1"/>
          <p:nvPr/>
        </p:nvSpPr>
        <p:spPr>
          <a:xfrm>
            <a:off x="5889116" y="5027949"/>
            <a:ext cx="1429574" cy="738664"/>
          </a:xfrm>
          <a:prstGeom prst="rect">
            <a:avLst/>
          </a:prstGeom>
          <a:noFill/>
        </p:spPr>
        <p:txBody>
          <a:bodyPr wrap="square" rtlCol="0">
            <a:spAutoFit/>
          </a:bodyPr>
          <a:lstStyle/>
          <a:p>
            <a:pPr algn="ctr"/>
            <a:r>
              <a:rPr lang="en-US" sz="1400" dirty="0"/>
              <a:t>Carrying Away to Babylon </a:t>
            </a:r>
            <a:br>
              <a:rPr lang="en-US" sz="1400" dirty="0"/>
            </a:br>
            <a:r>
              <a:rPr lang="en-US" sz="1400" dirty="0"/>
              <a:t>587</a:t>
            </a:r>
          </a:p>
        </p:txBody>
      </p:sp>
      <p:sp>
        <p:nvSpPr>
          <p:cNvPr id="128" name="TextBox 127"/>
          <p:cNvSpPr txBox="1"/>
          <p:nvPr/>
        </p:nvSpPr>
        <p:spPr>
          <a:xfrm>
            <a:off x="5220236" y="3975652"/>
            <a:ext cx="782999" cy="307777"/>
          </a:xfrm>
          <a:prstGeom prst="rect">
            <a:avLst/>
          </a:prstGeom>
          <a:noFill/>
        </p:spPr>
        <p:txBody>
          <a:bodyPr wrap="square" rtlCol="0">
            <a:spAutoFit/>
          </a:bodyPr>
          <a:lstStyle/>
          <a:p>
            <a:pPr algn="ctr"/>
            <a:r>
              <a:rPr lang="en-US" sz="1400" dirty="0">
                <a:solidFill>
                  <a:srgbClr val="FF0000"/>
                </a:solidFill>
              </a:rPr>
              <a:t>14 gen.</a:t>
            </a:r>
          </a:p>
        </p:txBody>
      </p:sp>
      <p:cxnSp>
        <p:nvCxnSpPr>
          <p:cNvPr id="129" name="Straight Connector 128"/>
          <p:cNvCxnSpPr/>
          <p:nvPr/>
        </p:nvCxnSpPr>
        <p:spPr>
          <a:xfrm>
            <a:off x="5215822" y="4228628"/>
            <a:ext cx="735078" cy="705"/>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0" name="TextBox 129"/>
          <p:cNvSpPr txBox="1"/>
          <p:nvPr/>
        </p:nvSpPr>
        <p:spPr>
          <a:xfrm>
            <a:off x="5933632" y="4647133"/>
            <a:ext cx="769329" cy="307777"/>
          </a:xfrm>
          <a:prstGeom prst="rect">
            <a:avLst/>
          </a:prstGeom>
          <a:noFill/>
        </p:spPr>
        <p:txBody>
          <a:bodyPr wrap="square" rtlCol="0">
            <a:spAutoFit/>
          </a:bodyPr>
          <a:lstStyle/>
          <a:p>
            <a:pPr algn="ctr"/>
            <a:r>
              <a:rPr lang="en-US" sz="1400" dirty="0">
                <a:solidFill>
                  <a:srgbClr val="FF0000"/>
                </a:solidFill>
              </a:rPr>
              <a:t>14 gen.</a:t>
            </a:r>
          </a:p>
        </p:txBody>
      </p:sp>
      <p:cxnSp>
        <p:nvCxnSpPr>
          <p:cNvPr id="131" name="Straight Connector 130"/>
          <p:cNvCxnSpPr/>
          <p:nvPr/>
        </p:nvCxnSpPr>
        <p:spPr>
          <a:xfrm>
            <a:off x="6062402" y="5021601"/>
            <a:ext cx="541501"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2" name="TextBox 131"/>
          <p:cNvSpPr txBox="1"/>
          <p:nvPr/>
        </p:nvSpPr>
        <p:spPr>
          <a:xfrm>
            <a:off x="6610094" y="5685763"/>
            <a:ext cx="769329" cy="307777"/>
          </a:xfrm>
          <a:prstGeom prst="rect">
            <a:avLst/>
          </a:prstGeom>
          <a:noFill/>
        </p:spPr>
        <p:txBody>
          <a:bodyPr wrap="square" rtlCol="0">
            <a:spAutoFit/>
          </a:bodyPr>
          <a:lstStyle/>
          <a:p>
            <a:pPr algn="ctr"/>
            <a:r>
              <a:rPr lang="en-US" sz="1400" dirty="0">
                <a:solidFill>
                  <a:srgbClr val="FF0000"/>
                </a:solidFill>
              </a:rPr>
              <a:t>14 gen.</a:t>
            </a:r>
          </a:p>
        </p:txBody>
      </p:sp>
      <p:cxnSp>
        <p:nvCxnSpPr>
          <p:cNvPr id="133" name="Straight Connector 132"/>
          <p:cNvCxnSpPr/>
          <p:nvPr/>
        </p:nvCxnSpPr>
        <p:spPr>
          <a:xfrm>
            <a:off x="6747841" y="6045935"/>
            <a:ext cx="455511"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0" name="Straight Connector 139"/>
          <p:cNvCxnSpPr/>
          <p:nvPr/>
        </p:nvCxnSpPr>
        <p:spPr>
          <a:xfrm>
            <a:off x="2595277" y="3267464"/>
            <a:ext cx="917256"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1" name="TextBox 140"/>
          <p:cNvSpPr txBox="1"/>
          <p:nvPr/>
        </p:nvSpPr>
        <p:spPr>
          <a:xfrm>
            <a:off x="8659524" y="2531040"/>
            <a:ext cx="1429574" cy="523220"/>
          </a:xfrm>
          <a:prstGeom prst="rect">
            <a:avLst/>
          </a:prstGeom>
          <a:noFill/>
        </p:spPr>
        <p:txBody>
          <a:bodyPr wrap="square" rtlCol="0">
            <a:spAutoFit/>
          </a:bodyPr>
          <a:lstStyle/>
          <a:p>
            <a:pPr algn="ctr"/>
            <a:r>
              <a:rPr lang="en-US" sz="1400" dirty="0"/>
              <a:t>Current Gen.</a:t>
            </a:r>
          </a:p>
          <a:p>
            <a:pPr algn="ctr"/>
            <a:r>
              <a:rPr lang="en-US" sz="1400" dirty="0"/>
              <a:t>2019</a:t>
            </a:r>
          </a:p>
        </p:txBody>
      </p:sp>
      <p:sp>
        <p:nvSpPr>
          <p:cNvPr id="142" name="TextBox 141"/>
          <p:cNvSpPr txBox="1"/>
          <p:nvPr/>
        </p:nvSpPr>
        <p:spPr>
          <a:xfrm>
            <a:off x="8455142" y="3945689"/>
            <a:ext cx="1062874" cy="307777"/>
          </a:xfrm>
          <a:prstGeom prst="rect">
            <a:avLst/>
          </a:prstGeom>
          <a:noFill/>
        </p:spPr>
        <p:txBody>
          <a:bodyPr wrap="square" rtlCol="0">
            <a:spAutoFit/>
          </a:bodyPr>
          <a:lstStyle/>
          <a:p>
            <a:pPr algn="ctr"/>
            <a:r>
              <a:rPr lang="en-US" sz="1400" dirty="0">
                <a:solidFill>
                  <a:srgbClr val="FF0000"/>
                </a:solidFill>
              </a:rPr>
              <a:t>10 gen.</a:t>
            </a:r>
          </a:p>
        </p:txBody>
      </p:sp>
      <p:cxnSp>
        <p:nvCxnSpPr>
          <p:cNvPr id="143" name="Straight Connector 142"/>
          <p:cNvCxnSpPr/>
          <p:nvPr/>
        </p:nvCxnSpPr>
        <p:spPr>
          <a:xfrm>
            <a:off x="8619040" y="4228486"/>
            <a:ext cx="735078" cy="705"/>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4" name="TextBox 143"/>
          <p:cNvSpPr txBox="1"/>
          <p:nvPr/>
        </p:nvSpPr>
        <p:spPr>
          <a:xfrm>
            <a:off x="9448540" y="5437560"/>
            <a:ext cx="2007736" cy="1107996"/>
          </a:xfrm>
          <a:prstGeom prst="rect">
            <a:avLst/>
          </a:prstGeom>
          <a:noFill/>
        </p:spPr>
        <p:txBody>
          <a:bodyPr wrap="square" rtlCol="0">
            <a:spAutoFit/>
          </a:bodyPr>
          <a:lstStyle/>
          <a:p>
            <a:pPr algn="ctr"/>
            <a:r>
              <a:rPr lang="en-US" sz="1100" dirty="0"/>
              <a:t>*Joseph Smith 8 generations to Mayflower, </a:t>
            </a:r>
            <a:br>
              <a:rPr lang="en-US" sz="1100" dirty="0"/>
            </a:br>
            <a:r>
              <a:rPr lang="en-US" sz="1100" dirty="0"/>
              <a:t>4</a:t>
            </a:r>
            <a:r>
              <a:rPr lang="en-US" sz="1100" baseline="30000" dirty="0"/>
              <a:t>th</a:t>
            </a:r>
            <a:r>
              <a:rPr lang="en-US" sz="1100" dirty="0"/>
              <a:t> cousin 2x removed signed Constitution, 4</a:t>
            </a:r>
            <a:r>
              <a:rPr lang="en-US" sz="1100" baseline="30000" dirty="0"/>
              <a:t>th</a:t>
            </a:r>
            <a:r>
              <a:rPr lang="en-US" sz="1100" dirty="0"/>
              <a:t> cousin 3x removed signed Declaration of Independence</a:t>
            </a:r>
          </a:p>
        </p:txBody>
      </p:sp>
      <p:sp>
        <p:nvSpPr>
          <p:cNvPr id="126" name="TextBox 125"/>
          <p:cNvSpPr txBox="1"/>
          <p:nvPr/>
        </p:nvSpPr>
        <p:spPr>
          <a:xfrm>
            <a:off x="3365524" y="4460572"/>
            <a:ext cx="1429574" cy="738664"/>
          </a:xfrm>
          <a:prstGeom prst="rect">
            <a:avLst/>
          </a:prstGeom>
          <a:noFill/>
        </p:spPr>
        <p:txBody>
          <a:bodyPr wrap="square" rtlCol="0">
            <a:spAutoFit/>
          </a:bodyPr>
          <a:lstStyle/>
          <a:p>
            <a:pPr algn="ctr"/>
            <a:r>
              <a:rPr lang="en-US" sz="1400" dirty="0"/>
              <a:t>Noah </a:t>
            </a:r>
            <a:br>
              <a:rPr lang="en-US" sz="1400" dirty="0"/>
            </a:br>
            <a:r>
              <a:rPr lang="en-US" sz="1400" dirty="0"/>
              <a:t>2704—1754</a:t>
            </a:r>
            <a:br>
              <a:rPr lang="en-US" sz="1400" dirty="0"/>
            </a:br>
            <a:r>
              <a:rPr lang="en-US" sz="1400" dirty="0"/>
              <a:t>Flood 2150</a:t>
            </a:r>
          </a:p>
        </p:txBody>
      </p:sp>
      <p:sp>
        <p:nvSpPr>
          <p:cNvPr id="134" name="TextBox 133"/>
          <p:cNvSpPr txBox="1"/>
          <p:nvPr/>
        </p:nvSpPr>
        <p:spPr>
          <a:xfrm>
            <a:off x="2950115" y="3906761"/>
            <a:ext cx="769329" cy="307777"/>
          </a:xfrm>
          <a:prstGeom prst="rect">
            <a:avLst/>
          </a:prstGeom>
          <a:noFill/>
        </p:spPr>
        <p:txBody>
          <a:bodyPr wrap="square" rtlCol="0">
            <a:spAutoFit/>
          </a:bodyPr>
          <a:lstStyle/>
          <a:p>
            <a:pPr algn="ctr"/>
            <a:r>
              <a:rPr lang="en-US" sz="1400" dirty="0">
                <a:solidFill>
                  <a:srgbClr val="FF0000"/>
                </a:solidFill>
              </a:rPr>
              <a:t>10 gen.</a:t>
            </a:r>
          </a:p>
        </p:txBody>
      </p:sp>
      <p:cxnSp>
        <p:nvCxnSpPr>
          <p:cNvPr id="135" name="Straight Connector 134"/>
          <p:cNvCxnSpPr/>
          <p:nvPr/>
        </p:nvCxnSpPr>
        <p:spPr>
          <a:xfrm>
            <a:off x="2584576" y="4210182"/>
            <a:ext cx="1279934" cy="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 name="Connector: Elbow 8"/>
          <p:cNvCxnSpPr/>
          <p:nvPr/>
        </p:nvCxnSpPr>
        <p:spPr>
          <a:xfrm rot="5400000" flipH="1" flipV="1">
            <a:off x="4318261" y="3683094"/>
            <a:ext cx="540125" cy="1065315"/>
          </a:xfrm>
          <a:prstGeom prst="bentConnector3">
            <a:avLst>
              <a:gd name="adj1" fmla="val 5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203658" y="3916870"/>
            <a:ext cx="769329" cy="307777"/>
          </a:xfrm>
          <a:prstGeom prst="rect">
            <a:avLst/>
          </a:prstGeom>
          <a:noFill/>
        </p:spPr>
        <p:txBody>
          <a:bodyPr wrap="square" rtlCol="0">
            <a:spAutoFit/>
          </a:bodyPr>
          <a:lstStyle/>
          <a:p>
            <a:pPr algn="ctr"/>
            <a:r>
              <a:rPr lang="en-US" sz="1400" dirty="0">
                <a:solidFill>
                  <a:srgbClr val="FF0000"/>
                </a:solidFill>
              </a:rPr>
              <a:t>10 gen</a:t>
            </a:r>
            <a:r>
              <a:rPr lang="en-US" sz="1400" dirty="0"/>
              <a:t>.</a:t>
            </a:r>
          </a:p>
        </p:txBody>
      </p:sp>
      <p:sp>
        <p:nvSpPr>
          <p:cNvPr id="146" name="TextBox 145"/>
          <p:cNvSpPr txBox="1"/>
          <p:nvPr/>
        </p:nvSpPr>
        <p:spPr>
          <a:xfrm>
            <a:off x="8181304" y="3366708"/>
            <a:ext cx="1429574" cy="523220"/>
          </a:xfrm>
          <a:prstGeom prst="rect">
            <a:avLst/>
          </a:prstGeom>
          <a:noFill/>
        </p:spPr>
        <p:txBody>
          <a:bodyPr wrap="square" rtlCol="0">
            <a:spAutoFit/>
          </a:bodyPr>
          <a:lstStyle/>
          <a:p>
            <a:pPr algn="ctr"/>
            <a:r>
              <a:rPr lang="en-US" sz="1400" dirty="0"/>
              <a:t>Joseph Smith*</a:t>
            </a:r>
          </a:p>
          <a:p>
            <a:pPr algn="ctr"/>
            <a:r>
              <a:rPr lang="en-US" sz="1400" dirty="0"/>
              <a:t>1805-1844</a:t>
            </a:r>
          </a:p>
        </p:txBody>
      </p:sp>
      <p:cxnSp>
        <p:nvCxnSpPr>
          <p:cNvPr id="147" name="Straight Connector 146"/>
          <p:cNvCxnSpPr/>
          <p:nvPr/>
        </p:nvCxnSpPr>
        <p:spPr>
          <a:xfrm flipV="1">
            <a:off x="9084209" y="3268525"/>
            <a:ext cx="317661" cy="3080"/>
          </a:xfrm>
          <a:prstGeom prst="line">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8" name="TextBox 147"/>
          <p:cNvSpPr txBox="1"/>
          <p:nvPr/>
        </p:nvSpPr>
        <p:spPr>
          <a:xfrm>
            <a:off x="8879219" y="2957544"/>
            <a:ext cx="769329" cy="307777"/>
          </a:xfrm>
          <a:prstGeom prst="rect">
            <a:avLst/>
          </a:prstGeom>
          <a:noFill/>
        </p:spPr>
        <p:txBody>
          <a:bodyPr wrap="square" rtlCol="0">
            <a:spAutoFit/>
          </a:bodyPr>
          <a:lstStyle/>
          <a:p>
            <a:pPr algn="ctr"/>
            <a:r>
              <a:rPr lang="en-US" sz="1400" dirty="0">
                <a:solidFill>
                  <a:srgbClr val="FF0000"/>
                </a:solidFill>
              </a:rPr>
              <a:t>7 gen.</a:t>
            </a:r>
          </a:p>
        </p:txBody>
      </p:sp>
      <p:sp>
        <p:nvSpPr>
          <p:cNvPr id="136" name="TextBox 135">
            <a:extLst>
              <a:ext uri="{FF2B5EF4-FFF2-40B4-BE49-F238E27FC236}">
                <a16:creationId xmlns:a16="http://schemas.microsoft.com/office/drawing/2014/main" xmlns="" id="{B3DE7632-83CB-4B9E-A875-AC8E729B3AE2}"/>
              </a:ext>
            </a:extLst>
          </p:cNvPr>
          <p:cNvSpPr txBox="1"/>
          <p:nvPr/>
        </p:nvSpPr>
        <p:spPr>
          <a:xfrm>
            <a:off x="576840" y="5199236"/>
            <a:ext cx="2007736" cy="954107"/>
          </a:xfrm>
          <a:prstGeom prst="rect">
            <a:avLst/>
          </a:prstGeom>
          <a:noFill/>
        </p:spPr>
        <p:txBody>
          <a:bodyPr wrap="square" rtlCol="0">
            <a:spAutoFit/>
          </a:bodyPr>
          <a:lstStyle/>
          <a:p>
            <a:pPr algn="ctr"/>
            <a:r>
              <a:rPr lang="en-US" sz="1400" dirty="0"/>
              <a:t>14 = A whole or complete unity as expressed in the body of Messiah</a:t>
            </a:r>
            <a:endParaRPr lang="en-US" sz="1000" dirty="0"/>
          </a:p>
        </p:txBody>
      </p:sp>
    </p:spTree>
    <p:extLst>
      <p:ext uri="{BB962C8B-B14F-4D97-AF65-F5344CB8AC3E}">
        <p14:creationId xmlns:p14="http://schemas.microsoft.com/office/powerpoint/2010/main" val="4997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42"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1000"/>
                                        <p:tgtEl>
                                          <p:spTgt spid="136"/>
                                        </p:tgtEl>
                                      </p:cBhvr>
                                    </p:animEffect>
                                    <p:anim calcmode="lin" valueType="num">
                                      <p:cBhvr>
                                        <p:cTn id="30" dur="1000" fill="hold"/>
                                        <p:tgtEl>
                                          <p:spTgt spid="136"/>
                                        </p:tgtEl>
                                        <p:attrNameLst>
                                          <p:attrName>ppt_x</p:attrName>
                                        </p:attrNameLst>
                                      </p:cBhvr>
                                      <p:tavLst>
                                        <p:tav tm="0">
                                          <p:val>
                                            <p:strVal val="#ppt_x"/>
                                          </p:val>
                                        </p:tav>
                                        <p:tav tm="100000">
                                          <p:val>
                                            <p:strVal val="#ppt_x"/>
                                          </p:val>
                                        </p:tav>
                                      </p:tavLst>
                                    </p:anim>
                                    <p:anim calcmode="lin" valueType="num">
                                      <p:cBhvr>
                                        <p:cTn id="31"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2"/>
                                        </p:tgtEl>
                                        <p:attrNameLst>
                                          <p:attrName>style.visibility</p:attrName>
                                        </p:attrNameLst>
                                      </p:cBhvr>
                                      <p:to>
                                        <p:strVal val="visible"/>
                                      </p:to>
                                    </p:set>
                                    <p:animEffect transition="in" filter="fade">
                                      <p:cBhvr>
                                        <p:cTn id="36" dur="500"/>
                                        <p:tgtEl>
                                          <p:spTgt spid="46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8"/>
                                        </p:tgtEl>
                                        <p:attrNameLst>
                                          <p:attrName>style.visibility</p:attrName>
                                        </p:attrNameLst>
                                      </p:cBhvr>
                                      <p:to>
                                        <p:strVal val="visible"/>
                                      </p:to>
                                    </p:set>
                                    <p:animEffect transition="in" filter="fade">
                                      <p:cBhvr>
                                        <p:cTn id="39" dur="500"/>
                                        <p:tgtEl>
                                          <p:spTgt spid="468"/>
                                        </p:tgtEl>
                                      </p:cBhvr>
                                    </p:animEffect>
                                  </p:childTnLst>
                                </p:cTn>
                              </p:par>
                              <p:par>
                                <p:cTn id="40" presetID="10" presetClass="entr" presetSubtype="0"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69"/>
                                        </p:tgtEl>
                                        <p:attrNameLst>
                                          <p:attrName>style.visibility</p:attrName>
                                        </p:attrNameLst>
                                      </p:cBhvr>
                                      <p:to>
                                        <p:strVal val="visible"/>
                                      </p:to>
                                    </p:set>
                                    <p:animEffect transition="in" filter="fade">
                                      <p:cBhvr>
                                        <p:cTn id="47" dur="1000"/>
                                        <p:tgtEl>
                                          <p:spTgt spid="469"/>
                                        </p:tgtEl>
                                      </p:cBhvr>
                                    </p:animEffect>
                                    <p:anim calcmode="lin" valueType="num">
                                      <p:cBhvr>
                                        <p:cTn id="48" dur="1000" fill="hold"/>
                                        <p:tgtEl>
                                          <p:spTgt spid="469"/>
                                        </p:tgtEl>
                                        <p:attrNameLst>
                                          <p:attrName>ppt_x</p:attrName>
                                        </p:attrNameLst>
                                      </p:cBhvr>
                                      <p:tavLst>
                                        <p:tav tm="0">
                                          <p:val>
                                            <p:strVal val="#ppt_x"/>
                                          </p:val>
                                        </p:tav>
                                        <p:tav tm="100000">
                                          <p:val>
                                            <p:strVal val="#ppt_x"/>
                                          </p:val>
                                        </p:tav>
                                      </p:tavLst>
                                    </p:anim>
                                    <p:anim calcmode="lin" valueType="num">
                                      <p:cBhvr>
                                        <p:cTn id="49"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500"/>
                                        <p:tgtEl>
                                          <p:spTgt spid="141"/>
                                        </p:tgtEl>
                                      </p:cBhvr>
                                    </p:animEffect>
                                  </p:childTnLst>
                                </p:cTn>
                              </p:par>
                              <p:par>
                                <p:cTn id="55" presetID="10" presetClass="entr" presetSubtype="0"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Effect transition="in" filter="fade">
                                      <p:cBhvr>
                                        <p:cTn id="57" dur="500"/>
                                        <p:tgtEl>
                                          <p:spTgt spid="1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6"/>
                                        </p:tgtEl>
                                        <p:attrNameLst>
                                          <p:attrName>style.visibility</p:attrName>
                                        </p:attrNameLst>
                                      </p:cBhvr>
                                      <p:to>
                                        <p:strVal val="visible"/>
                                      </p:to>
                                    </p:set>
                                    <p:animEffect transition="in" filter="fade">
                                      <p:cBhvr>
                                        <p:cTn id="60" dur="500"/>
                                        <p:tgtEl>
                                          <p:spTgt spid="14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48"/>
                                        </p:tgtEl>
                                        <p:attrNameLst>
                                          <p:attrName>style.visibility</p:attrName>
                                        </p:attrNameLst>
                                      </p:cBhvr>
                                      <p:to>
                                        <p:strVal val="visible"/>
                                      </p:to>
                                    </p:set>
                                    <p:animEffect transition="in" filter="fade">
                                      <p:cBhvr>
                                        <p:cTn id="65" dur="1000"/>
                                        <p:tgtEl>
                                          <p:spTgt spid="148"/>
                                        </p:tgtEl>
                                      </p:cBhvr>
                                    </p:animEffect>
                                    <p:anim calcmode="lin" valueType="num">
                                      <p:cBhvr>
                                        <p:cTn id="66" dur="1000" fill="hold"/>
                                        <p:tgtEl>
                                          <p:spTgt spid="148"/>
                                        </p:tgtEl>
                                        <p:attrNameLst>
                                          <p:attrName>ppt_x</p:attrName>
                                        </p:attrNameLst>
                                      </p:cBhvr>
                                      <p:tavLst>
                                        <p:tav tm="0">
                                          <p:val>
                                            <p:strVal val="#ppt_x"/>
                                          </p:val>
                                        </p:tav>
                                        <p:tav tm="100000">
                                          <p:val>
                                            <p:strVal val="#ppt_x"/>
                                          </p:val>
                                        </p:tav>
                                      </p:tavLst>
                                    </p:anim>
                                    <p:anim calcmode="lin" valueType="num">
                                      <p:cBhvr>
                                        <p:cTn id="67" dur="1000" fill="hold"/>
                                        <p:tgtEl>
                                          <p:spTgt spid="14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par>
                                <p:cTn id="73" presetID="10" presetClass="entr" presetSubtype="0" fill="hold" nodeType="withEffect">
                                  <p:stCondLst>
                                    <p:cond delay="0"/>
                                  </p:stCondLst>
                                  <p:childTnLst>
                                    <p:set>
                                      <p:cBhvr>
                                        <p:cTn id="74" dur="1" fill="hold">
                                          <p:stCondLst>
                                            <p:cond delay="0"/>
                                          </p:stCondLst>
                                        </p:cTn>
                                        <p:tgtEl>
                                          <p:spTgt spid="135"/>
                                        </p:tgtEl>
                                        <p:attrNameLst>
                                          <p:attrName>style.visibility</p:attrName>
                                        </p:attrNameLst>
                                      </p:cBhvr>
                                      <p:to>
                                        <p:strVal val="visible"/>
                                      </p:to>
                                    </p:set>
                                    <p:animEffect transition="in" filter="fade">
                                      <p:cBhvr>
                                        <p:cTn id="75" dur="500"/>
                                        <p:tgtEl>
                                          <p:spTgt spid="13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fade">
                                      <p:cBhvr>
                                        <p:cTn id="80" dur="1000"/>
                                        <p:tgtEl>
                                          <p:spTgt spid="134"/>
                                        </p:tgtEl>
                                      </p:cBhvr>
                                    </p:animEffect>
                                    <p:anim calcmode="lin" valueType="num">
                                      <p:cBhvr>
                                        <p:cTn id="81" dur="1000" fill="hold"/>
                                        <p:tgtEl>
                                          <p:spTgt spid="134"/>
                                        </p:tgtEl>
                                        <p:attrNameLst>
                                          <p:attrName>ppt_x</p:attrName>
                                        </p:attrNameLst>
                                      </p:cBhvr>
                                      <p:tavLst>
                                        <p:tav tm="0">
                                          <p:val>
                                            <p:strVal val="#ppt_x"/>
                                          </p:val>
                                        </p:tav>
                                        <p:tav tm="100000">
                                          <p:val>
                                            <p:strVal val="#ppt_x"/>
                                          </p:val>
                                        </p:tav>
                                      </p:tavLst>
                                    </p:anim>
                                    <p:anim calcmode="lin" valueType="num">
                                      <p:cBhvr>
                                        <p:cTn id="82" dur="1000" fill="hold"/>
                                        <p:tgtEl>
                                          <p:spTgt spid="1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5"/>
                                        </p:tgtEl>
                                        <p:attrNameLst>
                                          <p:attrName>style.visibility</p:attrName>
                                        </p:attrNameLst>
                                      </p:cBhvr>
                                      <p:to>
                                        <p:strVal val="visible"/>
                                      </p:to>
                                    </p:set>
                                    <p:animEffect transition="in" filter="fade">
                                      <p:cBhvr>
                                        <p:cTn id="85" dur="1000"/>
                                        <p:tgtEl>
                                          <p:spTgt spid="145"/>
                                        </p:tgtEl>
                                      </p:cBhvr>
                                    </p:animEffect>
                                    <p:anim calcmode="lin" valueType="num">
                                      <p:cBhvr>
                                        <p:cTn id="86" dur="1000" fill="hold"/>
                                        <p:tgtEl>
                                          <p:spTgt spid="145"/>
                                        </p:tgtEl>
                                        <p:attrNameLst>
                                          <p:attrName>ppt_x</p:attrName>
                                        </p:attrNameLst>
                                      </p:cBhvr>
                                      <p:tavLst>
                                        <p:tav tm="0">
                                          <p:val>
                                            <p:strVal val="#ppt_x"/>
                                          </p:val>
                                        </p:tav>
                                        <p:tav tm="100000">
                                          <p:val>
                                            <p:strVal val="#ppt_x"/>
                                          </p:val>
                                        </p:tav>
                                      </p:tavLst>
                                    </p:anim>
                                    <p:anim calcmode="lin" valueType="num">
                                      <p:cBhvr>
                                        <p:cTn id="87" dur="1000" fill="hold"/>
                                        <p:tgtEl>
                                          <p:spTgt spid="145"/>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65"/>
                                        </p:tgtEl>
                                        <p:attrNameLst>
                                          <p:attrName>style.visibility</p:attrName>
                                        </p:attrNameLst>
                                      </p:cBhvr>
                                      <p:to>
                                        <p:strVal val="visible"/>
                                      </p:to>
                                    </p:set>
                                    <p:animEffect transition="in" filter="fade">
                                      <p:cBhvr>
                                        <p:cTn id="97" dur="500"/>
                                        <p:tgtEl>
                                          <p:spTgt spid="465"/>
                                        </p:tgtEl>
                                      </p:cBhvr>
                                    </p:animEffect>
                                  </p:childTnLst>
                                </p:cTn>
                              </p:par>
                              <p:par>
                                <p:cTn id="98" presetID="10" presetClass="entr" presetSubtype="0" fill="hold" nodeType="withEffect">
                                  <p:stCondLst>
                                    <p:cond delay="0"/>
                                  </p:stCondLst>
                                  <p:childTnLst>
                                    <p:set>
                                      <p:cBhvr>
                                        <p:cTn id="99" dur="1" fill="hold">
                                          <p:stCondLst>
                                            <p:cond delay="0"/>
                                          </p:stCondLst>
                                        </p:cTn>
                                        <p:tgtEl>
                                          <p:spTgt spid="143"/>
                                        </p:tgtEl>
                                        <p:attrNameLst>
                                          <p:attrName>style.visibility</p:attrName>
                                        </p:attrNameLst>
                                      </p:cBhvr>
                                      <p:to>
                                        <p:strVal val="visible"/>
                                      </p:to>
                                    </p:set>
                                    <p:animEffect transition="in" filter="fade">
                                      <p:cBhvr>
                                        <p:cTn id="100" dur="500"/>
                                        <p:tgtEl>
                                          <p:spTgt spid="143"/>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42"/>
                                        </p:tgtEl>
                                        <p:attrNameLst>
                                          <p:attrName>style.visibility</p:attrName>
                                        </p:attrNameLst>
                                      </p:cBhvr>
                                      <p:to>
                                        <p:strVal val="visible"/>
                                      </p:to>
                                    </p:set>
                                    <p:animEffect transition="in" filter="fade">
                                      <p:cBhvr>
                                        <p:cTn id="105" dur="1000"/>
                                        <p:tgtEl>
                                          <p:spTgt spid="142"/>
                                        </p:tgtEl>
                                      </p:cBhvr>
                                    </p:animEffect>
                                    <p:anim calcmode="lin" valueType="num">
                                      <p:cBhvr>
                                        <p:cTn id="106" dur="1000" fill="hold"/>
                                        <p:tgtEl>
                                          <p:spTgt spid="142"/>
                                        </p:tgtEl>
                                        <p:attrNameLst>
                                          <p:attrName>ppt_x</p:attrName>
                                        </p:attrNameLst>
                                      </p:cBhvr>
                                      <p:tavLst>
                                        <p:tav tm="0">
                                          <p:val>
                                            <p:strVal val="#ppt_x"/>
                                          </p:val>
                                        </p:tav>
                                        <p:tav tm="100000">
                                          <p:val>
                                            <p:strVal val="#ppt_x"/>
                                          </p:val>
                                        </p:tav>
                                      </p:tavLst>
                                    </p:anim>
                                    <p:anim calcmode="lin" valueType="num">
                                      <p:cBhvr>
                                        <p:cTn id="107" dur="1000" fill="hold"/>
                                        <p:tgtEl>
                                          <p:spTgt spid="142"/>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44"/>
                                        </p:tgtEl>
                                        <p:attrNameLst>
                                          <p:attrName>style.visibility</p:attrName>
                                        </p:attrNameLst>
                                      </p:cBhvr>
                                      <p:to>
                                        <p:strVal val="visible"/>
                                      </p:to>
                                    </p:set>
                                    <p:animEffect transition="in" filter="fade">
                                      <p:cBhvr>
                                        <p:cTn id="110" dur="1000"/>
                                        <p:tgtEl>
                                          <p:spTgt spid="144"/>
                                        </p:tgtEl>
                                      </p:cBhvr>
                                    </p:animEffect>
                                    <p:anim calcmode="lin" valueType="num">
                                      <p:cBhvr>
                                        <p:cTn id="111" dur="1000" fill="hold"/>
                                        <p:tgtEl>
                                          <p:spTgt spid="144"/>
                                        </p:tgtEl>
                                        <p:attrNameLst>
                                          <p:attrName>ppt_x</p:attrName>
                                        </p:attrNameLst>
                                      </p:cBhvr>
                                      <p:tavLst>
                                        <p:tav tm="0">
                                          <p:val>
                                            <p:strVal val="#ppt_x"/>
                                          </p:val>
                                        </p:tav>
                                        <p:tav tm="100000">
                                          <p:val>
                                            <p:strVal val="#ppt_x"/>
                                          </p:val>
                                        </p:tav>
                                      </p:tavLst>
                                    </p:anim>
                                    <p:anim calcmode="lin" valueType="num">
                                      <p:cBhvr>
                                        <p:cTn id="112"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p:bldP spid="463" grpId="0"/>
      <p:bldP spid="464" grpId="0"/>
      <p:bldP spid="465" grpId="0"/>
      <p:bldP spid="468" grpId="0"/>
      <p:bldP spid="469" grpId="0"/>
      <p:bldP spid="470" grpId="0"/>
      <p:bldP spid="127" grpId="0"/>
      <p:bldP spid="128" grpId="0"/>
      <p:bldP spid="130" grpId="0"/>
      <p:bldP spid="132" grpId="0"/>
      <p:bldP spid="141" grpId="0"/>
      <p:bldP spid="142" grpId="0"/>
      <p:bldP spid="144" grpId="0"/>
      <p:bldP spid="126" grpId="0"/>
      <p:bldP spid="134" grpId="0"/>
      <p:bldP spid="145" grpId="0"/>
      <p:bldP spid="146" grpId="0"/>
      <p:bldP spid="148"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1685109"/>
            <a:ext cx="11155679" cy="5098463"/>
          </a:xfrm>
        </p:spPr>
        <p:txBody>
          <a:bodyPr>
            <a:normAutofit/>
          </a:bodyPr>
          <a:lstStyle/>
          <a:p>
            <a:pPr marL="411480" lvl="1" indent="0">
              <a:buNone/>
            </a:pPr>
            <a:r>
              <a:rPr lang="en-US" sz="2800" dirty="0">
                <a:solidFill>
                  <a:schemeClr val="tx2"/>
                </a:solidFill>
              </a:rPr>
              <a:t>Then came the signs of His second coming:</a:t>
            </a:r>
          </a:p>
          <a:p>
            <a:pPr lvl="1"/>
            <a:r>
              <a:rPr lang="en-US" sz="2400" dirty="0"/>
              <a:t>Luke 24-27 JST: Now these things he </a:t>
            </a:r>
            <a:r>
              <a:rPr lang="en-US" sz="2400" dirty="0" err="1"/>
              <a:t>spake</a:t>
            </a:r>
            <a:r>
              <a:rPr lang="en-US" sz="2400" dirty="0"/>
              <a:t> unto them, concerning the destruction of Jerusalem. And then his disciples asked him, saying, Master, tell us concerning thy coming? And he answered them, and said, </a:t>
            </a:r>
            <a:r>
              <a:rPr lang="en-US" sz="2400" b="1" dirty="0"/>
              <a:t>In the </a:t>
            </a:r>
            <a:r>
              <a:rPr lang="en-US" sz="2400" b="1" dirty="0">
                <a:solidFill>
                  <a:schemeClr val="tx2"/>
                </a:solidFill>
              </a:rPr>
              <a:t>generation</a:t>
            </a:r>
            <a:r>
              <a:rPr lang="en-US" sz="2400" b="1" dirty="0"/>
              <a:t> in which the times of the Gentiles shall be fulfilled</a:t>
            </a:r>
            <a:r>
              <a:rPr lang="en-US" sz="2400" dirty="0"/>
              <a:t>,) there shall be…</a:t>
            </a:r>
          </a:p>
          <a:p>
            <a:pPr lvl="1"/>
            <a:endParaRPr lang="en-US" sz="2600" dirty="0"/>
          </a:p>
          <a:p>
            <a:pPr marL="777240" lvl="2" indent="0">
              <a:buNone/>
            </a:pPr>
            <a:endParaRPr lang="en-US" dirty="0"/>
          </a:p>
        </p:txBody>
      </p:sp>
      <p:sp>
        <p:nvSpPr>
          <p:cNvPr id="2" name="Title 1"/>
          <p:cNvSpPr>
            <a:spLocks noGrp="1"/>
          </p:cNvSpPr>
          <p:nvPr>
            <p:ph type="title"/>
          </p:nvPr>
        </p:nvSpPr>
        <p:spPr/>
        <p:txBody>
          <a:bodyPr/>
          <a:lstStyle/>
          <a:p>
            <a:r>
              <a:rPr lang="en-US" sz="4000" dirty="0"/>
              <a:t>Today’s Warnings</a:t>
            </a:r>
          </a:p>
        </p:txBody>
      </p:sp>
    </p:spTree>
    <p:extLst>
      <p:ext uri="{BB962C8B-B14F-4D97-AF65-F5344CB8AC3E}">
        <p14:creationId xmlns:p14="http://schemas.microsoft.com/office/powerpoint/2010/main" val="21817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237296</TotalTime>
  <Words>5710</Words>
  <Application>Microsoft Office PowerPoint</Application>
  <PresentationFormat>Custom</PresentationFormat>
  <Paragraphs>587</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Hardcover</vt:lpstr>
      <vt:lpstr>Prophesy Fulfilled     </vt:lpstr>
      <vt:lpstr>Commanded to Watch</vt:lpstr>
      <vt:lpstr>Christ’s Prophesy of Second Coming</vt:lpstr>
      <vt:lpstr>Christ’s Prophesy in Luke</vt:lpstr>
      <vt:lpstr>Signs before Temple Destruction</vt:lpstr>
      <vt:lpstr>Heed the Signs!</vt:lpstr>
      <vt:lpstr>Prophesy Fulfilled</vt:lpstr>
      <vt:lpstr>Christians Heeded the Warning</vt:lpstr>
      <vt:lpstr>Today’s Warnings</vt:lpstr>
      <vt:lpstr>Watch for These Signs</vt:lpstr>
      <vt:lpstr>The Parable of the Fig Tree</vt:lpstr>
      <vt:lpstr>Time of the Gentiles</vt:lpstr>
      <vt:lpstr>Time of the Gentiles-Fulfilled</vt:lpstr>
      <vt:lpstr>Luke’s Generation Timeline</vt:lpstr>
      <vt:lpstr>Chiasmus Across Centuries</vt:lpstr>
      <vt:lpstr>Generations</vt:lpstr>
      <vt:lpstr>Jewish Numerology</vt:lpstr>
      <vt:lpstr>Note the significance of #7</vt:lpstr>
      <vt:lpstr>Is it Time to Watch?</vt:lpstr>
      <vt:lpstr>Surely our Prophets would warn us!</vt:lpstr>
      <vt:lpstr>Living Prophets and Apostles</vt:lpstr>
      <vt:lpstr>President Nelson, Our Prophet</vt:lpstr>
      <vt:lpstr>Latter Day “Scoffers”</vt:lpstr>
      <vt:lpstr>Why Now?</vt:lpstr>
      <vt:lpstr>Wickedness brings the Signs of Judgment!</vt:lpstr>
      <vt:lpstr>Celestial Signs    </vt:lpstr>
      <vt:lpstr>Already Happened?</vt:lpstr>
      <vt:lpstr>Celestial Signs</vt:lpstr>
      <vt:lpstr>Sign of Jonah</vt:lpstr>
      <vt:lpstr>Sun Darkened</vt:lpstr>
      <vt:lpstr>Sign of Jonah was Given</vt:lpstr>
      <vt:lpstr>Sign of Jonah, a Sign of His Second Coming?</vt:lpstr>
      <vt:lpstr>Sun Darkened</vt:lpstr>
      <vt:lpstr>Next U.S. Eclipse?</vt:lpstr>
      <vt:lpstr>Blood Moons</vt:lpstr>
      <vt:lpstr>Wonder in Heaven</vt:lpstr>
      <vt:lpstr>PowerPoint Presentation</vt:lpstr>
      <vt:lpstr>Sign of the Woman</vt:lpstr>
      <vt:lpstr>Sign of the Woman</vt:lpstr>
      <vt:lpstr>Stars Falling</vt:lpstr>
      <vt:lpstr>Celestial Signs Given?</vt:lpstr>
      <vt:lpstr>Distress of Nations   </vt:lpstr>
      <vt:lpstr>Global Distress</vt:lpstr>
      <vt:lpstr>Distress: War</vt:lpstr>
      <vt:lpstr>Distress: Financial</vt:lpstr>
      <vt:lpstr>Distress: Political</vt:lpstr>
      <vt:lpstr>Distress: Religious</vt:lpstr>
      <vt:lpstr>Distress: Terrorism</vt:lpstr>
      <vt:lpstr>Distress of Nations Detail</vt:lpstr>
      <vt:lpstr>World Situation</vt:lpstr>
      <vt:lpstr>Natural Disasters    </vt:lpstr>
      <vt:lpstr>Earthquakes</vt:lpstr>
      <vt:lpstr>Earthquakes</vt:lpstr>
      <vt:lpstr>Weather Events</vt:lpstr>
      <vt:lpstr>Famine</vt:lpstr>
      <vt:lpstr>Plague</vt:lpstr>
      <vt:lpstr>Natural Disasters</vt:lpstr>
      <vt:lpstr>Fear, Heaven’s Power Shaken    </vt:lpstr>
      <vt:lpstr>Epidemic of Fear </vt:lpstr>
      <vt:lpstr>Fear: Persecution</vt:lpstr>
      <vt:lpstr>Heaven’s Power Shaken: Apostasy</vt:lpstr>
      <vt:lpstr>Heaven’s Power Shaken: Sin</vt:lpstr>
      <vt:lpstr>Heaven’s Power: Shaking?</vt:lpstr>
      <vt:lpstr>Fear and Heaven’s Power</vt:lpstr>
      <vt:lpstr>Preparation   </vt:lpstr>
      <vt:lpstr>Now is the Time</vt:lpstr>
      <vt:lpstr>Trust Him!</vt:lpstr>
      <vt:lpstr>Cast off fear!!</vt:lpstr>
      <vt:lpstr>Prepare! </vt:lpstr>
      <vt:lpstr>Physical Preparation</vt:lpstr>
      <vt:lpstr>Prepare for Where?</vt:lpstr>
      <vt:lpstr>Spiritual Preparation</vt:lpstr>
      <vt:lpstr>Keep Your Covenants</vt:lpstr>
      <vt:lpstr>Follow the Prophet</vt:lpstr>
      <vt:lpstr>Exercise Your Priesthood</vt:lpstr>
      <vt:lpstr>The Lord Will Prevail</vt:lpstr>
      <vt:lpstr>Finally… (Slide 77)</vt:lpstr>
      <vt:lpstr>Signs Summary</vt:lpstr>
      <vt:lpstr>Practice Ministering</vt:lpstr>
      <vt:lpstr>Matthew Generations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Preparedness Summit</dc:title>
  <dc:creator>Brent Goddard</dc:creator>
  <cp:lastModifiedBy>Home</cp:lastModifiedBy>
  <cp:revision>1063</cp:revision>
  <cp:lastPrinted>2016-07-14T23:11:37Z</cp:lastPrinted>
  <dcterms:created xsi:type="dcterms:W3CDTF">2014-11-13T05:19:09Z</dcterms:created>
  <dcterms:modified xsi:type="dcterms:W3CDTF">2019-07-29T00:01:17Z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